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91" r:id="rId2"/>
    <p:sldId id="293" r:id="rId3"/>
    <p:sldId id="295" r:id="rId4"/>
    <p:sldId id="294"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292" r:id="rId19"/>
    <p:sldId id="256" r:id="rId20"/>
    <p:sldId id="260" r:id="rId21"/>
    <p:sldId id="273" r:id="rId22"/>
    <p:sldId id="261" r:id="rId23"/>
    <p:sldId id="262" r:id="rId24"/>
    <p:sldId id="276" r:id="rId25"/>
    <p:sldId id="282" r:id="rId26"/>
    <p:sldId id="288" r:id="rId27"/>
    <p:sldId id="287" r:id="rId28"/>
    <p:sldId id="284" r:id="rId29"/>
    <p:sldId id="286" r:id="rId30"/>
    <p:sldId id="285" r:id="rId31"/>
    <p:sldId id="289" r:id="rId32"/>
    <p:sldId id="290" r:id="rId33"/>
    <p:sldId id="278" r:id="rId34"/>
    <p:sldId id="263" r:id="rId35"/>
    <p:sldId id="271" r:id="rId36"/>
    <p:sldId id="270" r:id="rId37"/>
    <p:sldId id="269" r:id="rId38"/>
    <p:sldId id="281" r:id="rId39"/>
    <p:sldId id="283" r:id="rId40"/>
    <p:sldId id="277" r:id="rId41"/>
    <p:sldId id="279" r:id="rId42"/>
    <p:sldId id="2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0"/>
    <p:restoredTop sz="89535"/>
  </p:normalViewPr>
  <p:slideViewPr>
    <p:cSldViewPr snapToGrid="0">
      <p:cViewPr>
        <p:scale>
          <a:sx n="91" d="100"/>
          <a:sy n="91" d="100"/>
        </p:scale>
        <p:origin x="768"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7:26:32.468"/>
    </inkml:context>
    <inkml:brush xml:id="br0">
      <inkml:brushProperty name="width" value="0.05" units="cm"/>
      <inkml:brushProperty name="height" value="0.05" units="cm"/>
      <inkml:brushProperty name="color" value="#F6630D"/>
    </inkml:brush>
  </inkml:definitions>
  <inkml:trace contextRef="#ctx0" brushRef="#br0">570 0 24575,'32'0'0,"3"0"0,7 0 0,5 0 0,-1 0 0,4 0 0,-1 0 0,-2 0 0,-1 0 0,-3 0 0,0 0 0,-1 0 0,-2 0 0,-5 0 0,-4 0 0,-8 0 0,0 0 0,-3 0 0,-1 0 0,-1 0 0,-4 0 0,7 0 0,6 0 0,7 0 0,8 0 0,-3 0 0,2 0 0,4 0 0,-2 0 0,5 0 0,-1 0 0,3 0 0,4 0 0,-3 1 0,2 1 0,-3 2 0,-5-1 0,1 0 0,-5-3 0,-3 3 0,-1 0 0,-3 0 0,-1-1 0,-2 1 0,-6 0 0,-7 0 0,4 0 0,-1-1 0,6 1 0,2 3 0,-4-1 0,0-1 0,3 1 0,-12-3 0,10 4 0,-5-1 0,12 5 0,6 2 0,-1-1 0,-3 0 0,2 3 0,-18-8 0,10 8 0,-13-7 0,6 4 0,2 3 0,-2 0 0,3 2 0,6 9 0,-14-12 0,11 12 0,-13-5 0,9 11 0,-6-7 0,1 4 0,-8-10 0,1 4 0,-5-1 0,-4 5 0,-4 4 0,-6 10 0,-10 6 0,-16 6 0,-9 1 0,-8 1 0,1-1 0,4-3 0,1 1 0,7-4 0,1-1 0,7-8 0,3-4 0,5-3 0,1-2 0,3-4 0,3-3 0,1-5 0,-3-1 0,-1-1 0,-2-2 0,3-1 0,5-1 0,-4-2 0,-5-1 0,-6-4 0,-10-1 0,-7-1 0,-6-2 0,-12 0 0,5 0 0,-6 0 0,-6 0 0,-1 0 0,-9 0 0,8 0 0,8 0 0,6 0 0,11 0 0,5 1 0,-2 2 0,-5 1 0,-6 2 0,-2-1 0,6-2 0,3 0 0,3-3 0,3 3 0,-14 0 0,-9 1 0,-10-1 0,-7-3 0,11 0 0,6 0 0,0 0 0,29 0 0,-17 0 0,15 0 0,-13 0 0,-5 0 0,9 0 0,-2-3 0,0 0 0,17 0 0,-10-5 0,13-1 0,-9-4 0,-6-5 0,4-1 0,-1-3 0,-1-11 0,17 17 0,-6-16 0,11 11 0,-5-17 0,5 10 0,0-17 0,13 23 0,-1-21 0,6 16 0,0-17 0,0-2 0,0-1 0,0-2 0,2 10 0,4 3 0,7-1 0,6 2 0,10-6 0,4-1 0,3 2 0,-1 0 0,-6 6 0,-5 3 0,-4 7 0,-3 7 0,0 2 0,-8 9 0,6-5 0,-4 3 0,3-6 0,2-8 0,-2 2 0,-2 2 0,-2 1 0,-4 9 0,3-4 0,-1 4 0,1-1 0,1-1 0,1-3 0,-1 3 0,2-1 0,-2 1 0,-2 3 0,0 2 0,-2 3 0,0 0 0,3-1 0,1 0 0,4-1 0,0-1 0,2-1 0,1-2 0,1-2 0,-8 4 0,2-3 0,-7 6 0,0-1 0,-2 1 0,-1 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FB00B-792A-AC48-AD1B-F91D80972D73}" type="datetimeFigureOut">
              <a:rPr lang="en-US" smtClean="0"/>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858E-0838-DE46-8CDB-0B9B6BD8E952}" type="slidenum">
              <a:rPr lang="en-US" smtClean="0"/>
              <a:t>‹#›</a:t>
            </a:fld>
            <a:endParaRPr lang="en-US"/>
          </a:p>
        </p:txBody>
      </p:sp>
    </p:spTree>
    <p:extLst>
      <p:ext uri="{BB962C8B-B14F-4D97-AF65-F5344CB8AC3E}">
        <p14:creationId xmlns:p14="http://schemas.microsoft.com/office/powerpoint/2010/main" val="4128446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a:t>
            </a:fld>
            <a:endParaRPr lang="en-US"/>
          </a:p>
        </p:txBody>
      </p:sp>
    </p:spTree>
    <p:extLst>
      <p:ext uri="{BB962C8B-B14F-4D97-AF65-F5344CB8AC3E}">
        <p14:creationId xmlns:p14="http://schemas.microsoft.com/office/powerpoint/2010/main" val="360643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10</a:t>
            </a:fld>
            <a:endParaRPr lang="en-US"/>
          </a:p>
        </p:txBody>
      </p:sp>
    </p:spTree>
    <p:extLst>
      <p:ext uri="{BB962C8B-B14F-4D97-AF65-F5344CB8AC3E}">
        <p14:creationId xmlns:p14="http://schemas.microsoft.com/office/powerpoint/2010/main" val="228829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11</a:t>
            </a:fld>
            <a:endParaRPr lang="en-US"/>
          </a:p>
        </p:txBody>
      </p:sp>
    </p:spTree>
    <p:extLst>
      <p:ext uri="{BB962C8B-B14F-4D97-AF65-F5344CB8AC3E}">
        <p14:creationId xmlns:p14="http://schemas.microsoft.com/office/powerpoint/2010/main" val="148105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12</a:t>
            </a:fld>
            <a:endParaRPr lang="en-US"/>
          </a:p>
        </p:txBody>
      </p:sp>
    </p:spTree>
    <p:extLst>
      <p:ext uri="{BB962C8B-B14F-4D97-AF65-F5344CB8AC3E}">
        <p14:creationId xmlns:p14="http://schemas.microsoft.com/office/powerpoint/2010/main" val="22307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13</a:t>
            </a:fld>
            <a:endParaRPr lang="en-US"/>
          </a:p>
        </p:txBody>
      </p:sp>
    </p:spTree>
    <p:extLst>
      <p:ext uri="{BB962C8B-B14F-4D97-AF65-F5344CB8AC3E}">
        <p14:creationId xmlns:p14="http://schemas.microsoft.com/office/powerpoint/2010/main" val="255395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14</a:t>
            </a:fld>
            <a:endParaRPr lang="en-US"/>
          </a:p>
        </p:txBody>
      </p:sp>
    </p:spTree>
    <p:extLst>
      <p:ext uri="{BB962C8B-B14F-4D97-AF65-F5344CB8AC3E}">
        <p14:creationId xmlns:p14="http://schemas.microsoft.com/office/powerpoint/2010/main" val="292640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15</a:t>
            </a:fld>
            <a:endParaRPr lang="en-US"/>
          </a:p>
        </p:txBody>
      </p:sp>
    </p:spTree>
    <p:extLst>
      <p:ext uri="{BB962C8B-B14F-4D97-AF65-F5344CB8AC3E}">
        <p14:creationId xmlns:p14="http://schemas.microsoft.com/office/powerpoint/2010/main" val="3248754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16</a:t>
            </a:fld>
            <a:endParaRPr lang="en-US"/>
          </a:p>
        </p:txBody>
      </p:sp>
    </p:spTree>
    <p:extLst>
      <p:ext uri="{BB962C8B-B14F-4D97-AF65-F5344CB8AC3E}">
        <p14:creationId xmlns:p14="http://schemas.microsoft.com/office/powerpoint/2010/main" val="394078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Means are very close to the median, except for sold where mean = 319 (median = 230)</a:t>
            </a:r>
          </a:p>
        </p:txBody>
      </p:sp>
      <p:sp>
        <p:nvSpPr>
          <p:cNvPr id="4" name="Slide Number Placeholder 3"/>
          <p:cNvSpPr>
            <a:spLocks noGrp="1"/>
          </p:cNvSpPr>
          <p:nvPr>
            <p:ph type="sldNum" sz="quarter" idx="5"/>
          </p:nvPr>
        </p:nvSpPr>
        <p:spPr/>
        <p:txBody>
          <a:bodyPr/>
          <a:lstStyle/>
          <a:p>
            <a:fld id="{42CFE678-B192-4C4E-83B0-B91221930FBD}" type="slidenum">
              <a:rPr lang="en-US" smtClean="0"/>
              <a:t>17</a:t>
            </a:fld>
            <a:endParaRPr lang="en-US"/>
          </a:p>
        </p:txBody>
      </p:sp>
    </p:spTree>
    <p:extLst>
      <p:ext uri="{BB962C8B-B14F-4D97-AF65-F5344CB8AC3E}">
        <p14:creationId xmlns:p14="http://schemas.microsoft.com/office/powerpoint/2010/main" val="350653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E858E-0838-DE46-8CDB-0B9B6BD8E952}" type="slidenum">
              <a:rPr lang="en-US" smtClean="0"/>
              <a:t>28</a:t>
            </a:fld>
            <a:endParaRPr lang="en-US"/>
          </a:p>
        </p:txBody>
      </p:sp>
    </p:spTree>
    <p:extLst>
      <p:ext uri="{BB962C8B-B14F-4D97-AF65-F5344CB8AC3E}">
        <p14:creationId xmlns:p14="http://schemas.microsoft.com/office/powerpoint/2010/main" val="410835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 0.385. When the number of species in the system goes up by 1, the number of species caught goes up by 0.38.</a:t>
            </a:r>
          </a:p>
          <a:p>
            <a:r>
              <a:rPr lang="en-US" dirty="0"/>
              <a:t>This is the relationship without controlling for things that you might think influence this relationship such as how many people are fishing, how much people are fishing, their preference for eating fish versus other things, their ability to sell fish, etc.</a:t>
            </a:r>
          </a:p>
        </p:txBody>
      </p:sp>
      <p:sp>
        <p:nvSpPr>
          <p:cNvPr id="4" name="Slide Number Placeholder 3"/>
          <p:cNvSpPr>
            <a:spLocks noGrp="1"/>
          </p:cNvSpPr>
          <p:nvPr>
            <p:ph type="sldNum" sz="quarter" idx="5"/>
          </p:nvPr>
        </p:nvSpPr>
        <p:spPr/>
        <p:txBody>
          <a:bodyPr/>
          <a:lstStyle/>
          <a:p>
            <a:fld id="{42CFE678-B192-4C4E-83B0-B91221930FBD}" type="slidenum">
              <a:rPr lang="en-US" smtClean="0"/>
              <a:t>2</a:t>
            </a:fld>
            <a:endParaRPr lang="en-US"/>
          </a:p>
        </p:txBody>
      </p:sp>
    </p:spTree>
    <p:extLst>
      <p:ext uri="{BB962C8B-B14F-4D97-AF65-F5344CB8AC3E}">
        <p14:creationId xmlns:p14="http://schemas.microsoft.com/office/powerpoint/2010/main" val="388666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 0.385. When the number of species in the system goes up by 1, the number of species caught goes up by 0.38.</a:t>
            </a:r>
          </a:p>
          <a:p>
            <a:r>
              <a:rPr lang="en-US" dirty="0"/>
              <a:t>This is the relationship without controlling for things that you might think influence this relationship such as how many people are fishing, how much people are fishing, their preference for eating fish versus other things, their ability to sell fish, etc.</a:t>
            </a:r>
          </a:p>
          <a:p>
            <a:endParaRPr lang="en-US" dirty="0"/>
          </a:p>
          <a:p>
            <a:r>
              <a:rPr lang="en-US" dirty="0"/>
              <a:t>There is a lot of variation as number of species in the CFR increases. Some households catch a lot of those species, while others catch very few. In later questions we try to unpack this.</a:t>
            </a:r>
          </a:p>
        </p:txBody>
      </p:sp>
      <p:sp>
        <p:nvSpPr>
          <p:cNvPr id="4" name="Slide Number Placeholder 3"/>
          <p:cNvSpPr>
            <a:spLocks noGrp="1"/>
          </p:cNvSpPr>
          <p:nvPr>
            <p:ph type="sldNum" sz="quarter" idx="5"/>
          </p:nvPr>
        </p:nvSpPr>
        <p:spPr/>
        <p:txBody>
          <a:bodyPr/>
          <a:lstStyle/>
          <a:p>
            <a:fld id="{42CFE678-B192-4C4E-83B0-B91221930FBD}" type="slidenum">
              <a:rPr lang="en-US" smtClean="0"/>
              <a:t>3</a:t>
            </a:fld>
            <a:endParaRPr lang="en-US"/>
          </a:p>
        </p:txBody>
      </p:sp>
    </p:spTree>
    <p:extLst>
      <p:ext uri="{BB962C8B-B14F-4D97-AF65-F5344CB8AC3E}">
        <p14:creationId xmlns:p14="http://schemas.microsoft.com/office/powerpoint/2010/main" val="279558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 0.979. When the number of species caught goes up by 1, the number of species consumed goes up by nearly 1. </a:t>
            </a:r>
          </a:p>
          <a:p>
            <a:r>
              <a:rPr lang="en-US" dirty="0"/>
              <a:t>Relationship between catch and consumption diversity is very very close!</a:t>
            </a:r>
          </a:p>
        </p:txBody>
      </p:sp>
      <p:sp>
        <p:nvSpPr>
          <p:cNvPr id="4" name="Slide Number Placeholder 3"/>
          <p:cNvSpPr>
            <a:spLocks noGrp="1"/>
          </p:cNvSpPr>
          <p:nvPr>
            <p:ph type="sldNum" sz="quarter" idx="5"/>
          </p:nvPr>
        </p:nvSpPr>
        <p:spPr/>
        <p:txBody>
          <a:bodyPr/>
          <a:lstStyle/>
          <a:p>
            <a:fld id="{42CFE678-B192-4C4E-83B0-B91221930FBD}" type="slidenum">
              <a:rPr lang="en-US" smtClean="0"/>
              <a:t>4</a:t>
            </a:fld>
            <a:endParaRPr lang="en-US"/>
          </a:p>
        </p:txBody>
      </p:sp>
    </p:spTree>
    <p:extLst>
      <p:ext uri="{BB962C8B-B14F-4D97-AF65-F5344CB8AC3E}">
        <p14:creationId xmlns:p14="http://schemas.microsoft.com/office/powerpoint/2010/main" val="2839966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 0.979. When the number of species caught goes up by 1, the number of species consumed goes up by nearly 1. </a:t>
            </a:r>
          </a:p>
          <a:p>
            <a:r>
              <a:rPr lang="en-US" dirty="0"/>
              <a:t>Relationship between catch and consumption diversity is very very close!</a:t>
            </a:r>
          </a:p>
          <a:p>
            <a:r>
              <a:rPr lang="en-US" dirty="0"/>
              <a:t>This is the relationship without controlling for things that you might think influence this relationship such as how many people are fishing, how much people are fishing, their preference for eating fish versus other things, their ability to sell fish, etc.</a:t>
            </a:r>
          </a:p>
        </p:txBody>
      </p:sp>
      <p:sp>
        <p:nvSpPr>
          <p:cNvPr id="4" name="Slide Number Placeholder 3"/>
          <p:cNvSpPr>
            <a:spLocks noGrp="1"/>
          </p:cNvSpPr>
          <p:nvPr>
            <p:ph type="sldNum" sz="quarter" idx="5"/>
          </p:nvPr>
        </p:nvSpPr>
        <p:spPr/>
        <p:txBody>
          <a:bodyPr/>
          <a:lstStyle/>
          <a:p>
            <a:fld id="{42CFE678-B192-4C4E-83B0-B91221930FBD}" type="slidenum">
              <a:rPr lang="en-US" smtClean="0"/>
              <a:t>5</a:t>
            </a:fld>
            <a:endParaRPr lang="en-US"/>
          </a:p>
        </p:txBody>
      </p:sp>
    </p:spTree>
    <p:extLst>
      <p:ext uri="{BB962C8B-B14F-4D97-AF65-F5344CB8AC3E}">
        <p14:creationId xmlns:p14="http://schemas.microsoft.com/office/powerpoint/2010/main" val="403465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6</a:t>
            </a:fld>
            <a:endParaRPr lang="en-US"/>
          </a:p>
        </p:txBody>
      </p:sp>
    </p:spTree>
    <p:extLst>
      <p:ext uri="{BB962C8B-B14F-4D97-AF65-F5344CB8AC3E}">
        <p14:creationId xmlns:p14="http://schemas.microsoft.com/office/powerpoint/2010/main" val="371077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 0.397. When the number of species caught goes up by 1, the number of species consumed goes up by about 0.4. </a:t>
            </a:r>
          </a:p>
          <a:p>
            <a:endParaRPr lang="en-US" dirty="0"/>
          </a:p>
          <a:p>
            <a:r>
              <a:rPr lang="en-US" dirty="0"/>
              <a:t>Relationship between catch and consumption diversity is very very close!</a:t>
            </a:r>
          </a:p>
        </p:txBody>
      </p:sp>
      <p:sp>
        <p:nvSpPr>
          <p:cNvPr id="4" name="Slide Number Placeholder 3"/>
          <p:cNvSpPr>
            <a:spLocks noGrp="1"/>
          </p:cNvSpPr>
          <p:nvPr>
            <p:ph type="sldNum" sz="quarter" idx="5"/>
          </p:nvPr>
        </p:nvSpPr>
        <p:spPr/>
        <p:txBody>
          <a:bodyPr/>
          <a:lstStyle/>
          <a:p>
            <a:fld id="{42CFE678-B192-4C4E-83B0-B91221930FBD}" type="slidenum">
              <a:rPr lang="en-US" smtClean="0"/>
              <a:t>7</a:t>
            </a:fld>
            <a:endParaRPr lang="en-US"/>
          </a:p>
        </p:txBody>
      </p:sp>
    </p:spTree>
    <p:extLst>
      <p:ext uri="{BB962C8B-B14F-4D97-AF65-F5344CB8AC3E}">
        <p14:creationId xmlns:p14="http://schemas.microsoft.com/office/powerpoint/2010/main" val="261491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8</a:t>
            </a:fld>
            <a:endParaRPr lang="en-US"/>
          </a:p>
        </p:txBody>
      </p:sp>
    </p:spTree>
    <p:extLst>
      <p:ext uri="{BB962C8B-B14F-4D97-AF65-F5344CB8AC3E}">
        <p14:creationId xmlns:p14="http://schemas.microsoft.com/office/powerpoint/2010/main" val="93022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FE678-B192-4C4E-83B0-B91221930FBD}" type="slidenum">
              <a:rPr lang="en-US" smtClean="0"/>
              <a:t>9</a:t>
            </a:fld>
            <a:endParaRPr lang="en-US"/>
          </a:p>
        </p:txBody>
      </p:sp>
    </p:spTree>
    <p:extLst>
      <p:ext uri="{BB962C8B-B14F-4D97-AF65-F5344CB8AC3E}">
        <p14:creationId xmlns:p14="http://schemas.microsoft.com/office/powerpoint/2010/main" val="3480509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008A-CFCB-2DB1-758C-6AE69ADA4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25EB2E-433A-B4D9-2BAF-0562A5544B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C36A9B-77F3-8D0F-0AB6-5EB97F5AFCCD}"/>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AE625705-3B3F-E60C-1A51-6F79A5F7A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B26A5-A736-D5F7-AF92-7CD55411FCDC}"/>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52851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A30F-DB35-7CFE-0A32-9E9066D315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FF681C-C41C-544A-681E-DCE29A331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2DB76-7EFD-EF24-F6D1-DF342FBB04C8}"/>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01E11E8B-AC55-B1C3-99E4-D668F5726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DC940-F0FF-F879-E9B4-E0676F3AA721}"/>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545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7164A-5C3A-7631-76C4-62F608F9EC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FE44D5-B7CF-FCCB-2808-5A06973AD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E4148-03C1-3263-633A-C464C330D0D5}"/>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ACD9C3DB-3E59-6223-326E-A5FA14692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B0394-A71F-B23A-F516-EB23ACB9BCC9}"/>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3370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359C-1484-109E-063C-B8C9397DF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FD05AC-F6E6-9C93-4E82-A9762321BF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A6496-41EB-C03C-849F-2010B0E73FAB}"/>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41AA0D52-9210-41A2-1CC4-D92AD24A2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FEB1C-086B-D769-5862-FF7C353DD4B0}"/>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42412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16A4-AAE0-B09A-6A20-23F13D0E05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73D0EE-A1A1-D2CE-2515-4AF59685E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64F5D8-7EFF-DF20-EC6F-BF6473DA409B}"/>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74BF5DC0-CA43-4EF9-C91C-942911AC3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F5756-9768-E2F5-0EA6-F847D4C293C9}"/>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367109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D2EE-C6FC-781F-AC62-E71381D9B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070F0-5AE2-6CD9-FBBD-5958DEB6C7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4FFD57-C8CD-DD11-3309-2DAFD39D1E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7DE9E-8082-2AA5-FE0D-EBFF640022EE}"/>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6" name="Footer Placeholder 5">
            <a:extLst>
              <a:ext uri="{FF2B5EF4-FFF2-40B4-BE49-F238E27FC236}">
                <a16:creationId xmlns:a16="http://schemas.microsoft.com/office/drawing/2014/main" id="{89A226F4-E468-87A0-064B-0089ABAF94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A0D2A-6887-5276-6DDC-46BA316DD47B}"/>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40277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E8FA-426A-BBFC-3A9D-3DBFE2079E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F31BC1-C45A-31C1-1674-F686360AF7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33EE4-D1FA-CA43-BE4F-C13AA4C6BA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B47AEE-4031-5590-9BFA-F6BBF95109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56666-7DC5-3758-219D-49D7821407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733BF-F830-2932-1AF3-4F443C02B11F}"/>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8" name="Footer Placeholder 7">
            <a:extLst>
              <a:ext uri="{FF2B5EF4-FFF2-40B4-BE49-F238E27FC236}">
                <a16:creationId xmlns:a16="http://schemas.microsoft.com/office/drawing/2014/main" id="{4F20EBAF-689E-6EAC-2064-21DA70B411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89A22-30AE-2943-08BC-07E89BCFC26B}"/>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390096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83B9-8999-69F5-7117-C3E913C6E3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7BF800-0A7B-0622-4172-AF35B776ADF5}"/>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4" name="Footer Placeholder 3">
            <a:extLst>
              <a:ext uri="{FF2B5EF4-FFF2-40B4-BE49-F238E27FC236}">
                <a16:creationId xmlns:a16="http://schemas.microsoft.com/office/drawing/2014/main" id="{4E0B3080-D415-3D7E-A55C-E5D3F2E70B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07E8C-9E64-EE13-DF70-0CC07362E656}"/>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98105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CD129-44FF-DF73-A431-E1D67C434ED6}"/>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3" name="Footer Placeholder 2">
            <a:extLst>
              <a:ext uri="{FF2B5EF4-FFF2-40B4-BE49-F238E27FC236}">
                <a16:creationId xmlns:a16="http://schemas.microsoft.com/office/drawing/2014/main" id="{F36C97C4-6ACB-77CF-35DF-5A9201873B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2020ED-F582-3E79-7B11-07BC0D3D2CAD}"/>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00358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F880-E903-0A4F-5C06-F1652004F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BC493B-FB84-5553-05B9-14DB777FB9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546B2-9FBC-CD0E-0741-15EE87ED2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E4977-22B9-A167-9843-CB3048A86BCB}"/>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6" name="Footer Placeholder 5">
            <a:extLst>
              <a:ext uri="{FF2B5EF4-FFF2-40B4-BE49-F238E27FC236}">
                <a16:creationId xmlns:a16="http://schemas.microsoft.com/office/drawing/2014/main" id="{03328440-1B9C-8B95-10BA-729447E0F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B04A-8185-0344-19B7-290058ED05B8}"/>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144625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657C-9088-D7FB-A3FE-0E3050FF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8EC0F-5CD8-E13C-2DAF-642549932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44A114-256B-0AB0-1F71-55939D958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144EC-CAA1-5EAD-F317-E93687FE0E16}"/>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6" name="Footer Placeholder 5">
            <a:extLst>
              <a:ext uri="{FF2B5EF4-FFF2-40B4-BE49-F238E27FC236}">
                <a16:creationId xmlns:a16="http://schemas.microsoft.com/office/drawing/2014/main" id="{978582E9-13EE-97E9-259B-0831FC5BA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1B909-31C5-8061-6DC9-146F3EAFE2B8}"/>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92714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0B5AC-E59E-42BD-EB6F-7E1678AB4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ABE757-D3C1-094A-4F93-E726B6286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6DCCB-BE84-25A0-37FE-F0D92CE9D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1E34F4AA-E2A0-442C-BFE0-27A61E2E07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7D19A3-C9A7-B5B9-542A-75BBF4A6FE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33875-FD8F-534B-8837-48E90B7B73E3}" type="slidenum">
              <a:rPr lang="en-US" smtClean="0"/>
              <a:t>‹#›</a:t>
            </a:fld>
            <a:endParaRPr lang="en-US"/>
          </a:p>
        </p:txBody>
      </p:sp>
    </p:spTree>
    <p:extLst>
      <p:ext uri="{BB962C8B-B14F-4D97-AF65-F5344CB8AC3E}">
        <p14:creationId xmlns:p14="http://schemas.microsoft.com/office/powerpoint/2010/main" val="2531160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20967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8383127" cy="584775"/>
          </a:xfrm>
          <a:prstGeom prst="rect">
            <a:avLst/>
          </a:prstGeom>
          <a:noFill/>
        </p:spPr>
        <p:txBody>
          <a:bodyPr wrap="square" rtlCol="0">
            <a:spAutoFit/>
          </a:bodyPr>
          <a:lstStyle/>
          <a:p>
            <a:r>
              <a:rPr lang="en-US" sz="3200" dirty="0"/>
              <a:t>Conceptual diagram and research questions</a:t>
            </a:r>
          </a:p>
        </p:txBody>
      </p:sp>
      <p:sp>
        <p:nvSpPr>
          <p:cNvPr id="5" name="TextBox 4">
            <a:extLst>
              <a:ext uri="{FF2B5EF4-FFF2-40B4-BE49-F238E27FC236}">
                <a16:creationId xmlns:a16="http://schemas.microsoft.com/office/drawing/2014/main" id="{0FD5F435-70B6-0492-099A-0A95F5E3611F}"/>
              </a:ext>
            </a:extLst>
          </p:cNvPr>
          <p:cNvSpPr txBox="1"/>
          <p:nvPr/>
        </p:nvSpPr>
        <p:spPr>
          <a:xfrm>
            <a:off x="87050" y="6064439"/>
            <a:ext cx="7104509" cy="338554"/>
          </a:xfrm>
          <a:prstGeom prst="rect">
            <a:avLst/>
          </a:prstGeom>
          <a:noFill/>
        </p:spPr>
        <p:txBody>
          <a:bodyPr wrap="none" rtlCol="0">
            <a:spAutoFit/>
          </a:bodyPr>
          <a:lstStyle/>
          <a:p>
            <a:r>
              <a:rPr lang="en-US" sz="1600" dirty="0"/>
              <a:t>1. How does system diversity shape a) catch, b) consumption, and c) sale diversity? </a:t>
            </a:r>
          </a:p>
        </p:txBody>
      </p:sp>
      <p:sp>
        <p:nvSpPr>
          <p:cNvPr id="9" name="TextBox 8">
            <a:extLst>
              <a:ext uri="{FF2B5EF4-FFF2-40B4-BE49-F238E27FC236}">
                <a16:creationId xmlns:a16="http://schemas.microsoft.com/office/drawing/2014/main" id="{B87F569B-B3CE-BD0C-A674-A0BC8396F404}"/>
              </a:ext>
            </a:extLst>
          </p:cNvPr>
          <p:cNvSpPr txBox="1"/>
          <p:nvPr/>
        </p:nvSpPr>
        <p:spPr>
          <a:xfrm>
            <a:off x="87050" y="6330713"/>
            <a:ext cx="7889467" cy="338554"/>
          </a:xfrm>
          <a:prstGeom prst="rect">
            <a:avLst/>
          </a:prstGeom>
          <a:noFill/>
        </p:spPr>
        <p:txBody>
          <a:bodyPr wrap="none" rtlCol="0">
            <a:spAutoFit/>
          </a:bodyPr>
          <a:lstStyle/>
          <a:p>
            <a:r>
              <a:rPr lang="en-US" sz="1600" dirty="0"/>
              <a:t>2. How do a) ecological traits and b) household characteristics shape biodiversity utilization? </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stretch>
            <a:fillRect/>
          </a:stretch>
        </p:blipFill>
        <p:spPr>
          <a:xfrm>
            <a:off x="6310255" y="927642"/>
            <a:ext cx="1177905" cy="542813"/>
          </a:xfrm>
          <a:prstGeom prst="rect">
            <a:avLst/>
          </a:prstGeom>
        </p:spPr>
      </p:pic>
      <p:sp>
        <p:nvSpPr>
          <p:cNvPr id="18" name="TextBox 17">
            <a:extLst>
              <a:ext uri="{FF2B5EF4-FFF2-40B4-BE49-F238E27FC236}">
                <a16:creationId xmlns:a16="http://schemas.microsoft.com/office/drawing/2014/main" id="{67B32EB1-994E-F077-3A46-9A7467993254}"/>
              </a:ext>
            </a:extLst>
          </p:cNvPr>
          <p:cNvSpPr txBox="1"/>
          <p:nvPr/>
        </p:nvSpPr>
        <p:spPr>
          <a:xfrm>
            <a:off x="543337" y="4824565"/>
            <a:ext cx="3307444" cy="646331"/>
          </a:xfrm>
          <a:prstGeom prst="rect">
            <a:avLst/>
          </a:prstGeom>
          <a:noFill/>
        </p:spPr>
        <p:txBody>
          <a:bodyPr wrap="none" rtlCol="0">
            <a:spAutoFit/>
          </a:bodyPr>
          <a:lstStyle/>
          <a:p>
            <a:pPr algn="ctr"/>
            <a:r>
              <a:rPr lang="en-US" dirty="0"/>
              <a:t>Ecological traits</a:t>
            </a:r>
          </a:p>
          <a:p>
            <a:pPr algn="ctr"/>
            <a:r>
              <a:rPr lang="en-US" i="1" dirty="0"/>
              <a:t>Abundance, size, nutrient content</a:t>
            </a:r>
          </a:p>
        </p:txBody>
      </p:sp>
      <p:sp>
        <p:nvSpPr>
          <p:cNvPr id="19" name="TextBox 18">
            <a:extLst>
              <a:ext uri="{FF2B5EF4-FFF2-40B4-BE49-F238E27FC236}">
                <a16:creationId xmlns:a16="http://schemas.microsoft.com/office/drawing/2014/main" id="{0739056E-8906-EC08-6892-982B804D43AB}"/>
              </a:ext>
            </a:extLst>
          </p:cNvPr>
          <p:cNvSpPr txBox="1"/>
          <p:nvPr/>
        </p:nvSpPr>
        <p:spPr>
          <a:xfrm>
            <a:off x="4011769" y="4812361"/>
            <a:ext cx="3743397" cy="646331"/>
          </a:xfrm>
          <a:prstGeom prst="rect">
            <a:avLst/>
          </a:prstGeom>
          <a:noFill/>
        </p:spPr>
        <p:txBody>
          <a:bodyPr wrap="none" rtlCol="0">
            <a:spAutoFit/>
          </a:bodyPr>
          <a:lstStyle/>
          <a:p>
            <a:pPr algn="ctr"/>
            <a:r>
              <a:rPr lang="en-US" dirty="0"/>
              <a:t>Household characteristics</a:t>
            </a:r>
          </a:p>
          <a:p>
            <a:pPr algn="ctr"/>
            <a:r>
              <a:rPr lang="en-US" i="1" dirty="0"/>
              <a:t>Demographics, income, market access</a:t>
            </a:r>
          </a:p>
        </p:txBody>
      </p:sp>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t>1c</a:t>
            </a:r>
          </a:p>
        </p:txBody>
      </p:sp>
      <p:sp>
        <p:nvSpPr>
          <p:cNvPr id="34" name="Left Bracket 33">
            <a:extLst>
              <a:ext uri="{FF2B5EF4-FFF2-40B4-BE49-F238E27FC236}">
                <a16:creationId xmlns:a16="http://schemas.microsoft.com/office/drawing/2014/main" id="{8E313516-7551-5F0D-3245-15BDBA45B58B}"/>
              </a:ext>
            </a:extLst>
          </p:cNvPr>
          <p:cNvSpPr/>
          <p:nvPr/>
        </p:nvSpPr>
        <p:spPr>
          <a:xfrm rot="16200000">
            <a:off x="3881790" y="-172547"/>
            <a:ext cx="170079" cy="7104510"/>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313199F-FF77-863F-E876-936D59F494BC}"/>
              </a:ext>
            </a:extLst>
          </p:cNvPr>
          <p:cNvSpPr txBox="1"/>
          <p:nvPr/>
        </p:nvSpPr>
        <p:spPr>
          <a:xfrm>
            <a:off x="2306206" y="3784337"/>
            <a:ext cx="412292" cy="369332"/>
          </a:xfrm>
          <a:prstGeom prst="rect">
            <a:avLst/>
          </a:prstGeom>
          <a:noFill/>
        </p:spPr>
        <p:txBody>
          <a:bodyPr wrap="none" rtlCol="0">
            <a:spAutoFit/>
          </a:bodyPr>
          <a:lstStyle/>
          <a:p>
            <a:r>
              <a:rPr lang="en-US" dirty="0"/>
              <a:t>2a</a:t>
            </a:r>
          </a:p>
        </p:txBody>
      </p: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t>2b</a:t>
            </a:r>
          </a:p>
        </p:txBody>
      </p:sp>
      <p:cxnSp>
        <p:nvCxnSpPr>
          <p:cNvPr id="42" name="Straight Arrow Connector 41">
            <a:extLst>
              <a:ext uri="{FF2B5EF4-FFF2-40B4-BE49-F238E27FC236}">
                <a16:creationId xmlns:a16="http://schemas.microsoft.com/office/drawing/2014/main" id="{83EC4B47-0230-3603-56CB-AC7ED6B72A89}"/>
              </a:ext>
            </a:extLst>
          </p:cNvPr>
          <p:cNvCxnSpPr>
            <a:cxnSpLocks/>
          </p:cNvCxnSpPr>
          <p:nvPr/>
        </p:nvCxnSpPr>
        <p:spPr>
          <a:xfrm flipV="1">
            <a:off x="2193477" y="3580188"/>
            <a:ext cx="0" cy="573481"/>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stretch>
            <a:fillRect/>
          </a:stretch>
        </p:blipFill>
        <p:spPr>
          <a:xfrm>
            <a:off x="3907559" y="1417734"/>
            <a:ext cx="752865" cy="884317"/>
          </a:xfrm>
          <a:prstGeom prst="rect">
            <a:avLst/>
          </a:prstGeom>
        </p:spPr>
      </p:pic>
      <p:pic>
        <p:nvPicPr>
          <p:cNvPr id="45" name="Picture 2" descr="Related image">
            <a:extLst>
              <a:ext uri="{FF2B5EF4-FFF2-40B4-BE49-F238E27FC236}">
                <a16:creationId xmlns:a16="http://schemas.microsoft.com/office/drawing/2014/main" id="{EB143EDA-F12F-11C0-35D8-FDB76EDF09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106145" y="4028539"/>
            <a:ext cx="454088" cy="105323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stretch>
            <a:fillRect/>
          </a:stretch>
        </p:blipFill>
        <p:spPr>
          <a:xfrm>
            <a:off x="6464125" y="2177331"/>
            <a:ext cx="758898" cy="656846"/>
          </a:xfrm>
          <a:prstGeom prst="rect">
            <a:avLst/>
          </a:prstGeom>
        </p:spPr>
      </p:pic>
    </p:spTree>
    <p:extLst>
      <p:ext uri="{BB962C8B-B14F-4D97-AF65-F5344CB8AC3E}">
        <p14:creationId xmlns:p14="http://schemas.microsoft.com/office/powerpoint/2010/main" val="3327123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1413165"/>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sp>
        <p:nvSpPr>
          <p:cNvPr id="2" name="TextBox 1">
            <a:extLst>
              <a:ext uri="{FF2B5EF4-FFF2-40B4-BE49-F238E27FC236}">
                <a16:creationId xmlns:a16="http://schemas.microsoft.com/office/drawing/2014/main" id="{DB9DA0E0-0F79-20FF-B2DD-CEA7BC3CCEAF}"/>
              </a:ext>
            </a:extLst>
          </p:cNvPr>
          <p:cNvSpPr txBox="1"/>
          <p:nvPr/>
        </p:nvSpPr>
        <p:spPr>
          <a:xfrm>
            <a:off x="211832" y="2286482"/>
            <a:ext cx="6094489" cy="461665"/>
          </a:xfrm>
          <a:prstGeom prst="rect">
            <a:avLst/>
          </a:prstGeom>
          <a:noFill/>
        </p:spPr>
        <p:txBody>
          <a:bodyPr wrap="none" rtlCol="0">
            <a:spAutoFit/>
          </a:bodyPr>
          <a:lstStyle/>
          <a:p>
            <a:r>
              <a:rPr lang="en-US" sz="2400" b="1" dirty="0"/>
              <a:t>Body size</a:t>
            </a:r>
            <a:r>
              <a:rPr lang="en-US" sz="2400" dirty="0"/>
              <a:t>: Biomass-weighted mean total length</a:t>
            </a:r>
          </a:p>
        </p:txBody>
      </p:sp>
      <p:sp>
        <p:nvSpPr>
          <p:cNvPr id="3" name="Oval 2">
            <a:extLst>
              <a:ext uri="{FF2B5EF4-FFF2-40B4-BE49-F238E27FC236}">
                <a16:creationId xmlns:a16="http://schemas.microsoft.com/office/drawing/2014/main" id="{D6A86675-17FD-2BEB-43A5-4D1CA3E722E6}"/>
              </a:ext>
            </a:extLst>
          </p:cNvPr>
          <p:cNvSpPr/>
          <p:nvPr/>
        </p:nvSpPr>
        <p:spPr>
          <a:xfrm>
            <a:off x="4660087" y="2280346"/>
            <a:ext cx="1556447" cy="523221"/>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1ECBC793-1EDD-0C33-2187-0B4B459D297E}"/>
              </a:ext>
            </a:extLst>
          </p:cNvPr>
          <p:cNvCxnSpPr>
            <a:cxnSpLocks/>
          </p:cNvCxnSpPr>
          <p:nvPr/>
        </p:nvCxnSpPr>
        <p:spPr>
          <a:xfrm>
            <a:off x="5462880" y="2865121"/>
            <a:ext cx="0" cy="2012944"/>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A73DDF6-4672-FC2E-0587-03444DAFA06A}"/>
              </a:ext>
            </a:extLst>
          </p:cNvPr>
          <p:cNvSpPr txBox="1"/>
          <p:nvPr/>
        </p:nvSpPr>
        <p:spPr>
          <a:xfrm>
            <a:off x="4801917" y="4878065"/>
            <a:ext cx="1835727" cy="707886"/>
          </a:xfrm>
          <a:prstGeom prst="rect">
            <a:avLst/>
          </a:prstGeom>
          <a:noFill/>
        </p:spPr>
        <p:txBody>
          <a:bodyPr wrap="square" rtlCol="0">
            <a:spAutoFit/>
          </a:bodyPr>
          <a:lstStyle/>
          <a:p>
            <a:r>
              <a:rPr lang="en-US" sz="2000" dirty="0">
                <a:solidFill>
                  <a:srgbClr val="7030A0"/>
                </a:solidFill>
              </a:rPr>
              <a:t>The length of a fish species</a:t>
            </a:r>
          </a:p>
        </p:txBody>
      </p:sp>
      <p:sp>
        <p:nvSpPr>
          <p:cNvPr id="11" name="Oval 10">
            <a:extLst>
              <a:ext uri="{FF2B5EF4-FFF2-40B4-BE49-F238E27FC236}">
                <a16:creationId xmlns:a16="http://schemas.microsoft.com/office/drawing/2014/main" id="{6702839B-AAB4-3554-2B8E-E6608D792C56}"/>
              </a:ext>
            </a:extLst>
          </p:cNvPr>
          <p:cNvSpPr/>
          <p:nvPr/>
        </p:nvSpPr>
        <p:spPr>
          <a:xfrm>
            <a:off x="1530345" y="2227993"/>
            <a:ext cx="3144982" cy="609418"/>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FA49FB2-713C-4C3B-ABB8-BD6E50D53AEE}"/>
              </a:ext>
            </a:extLst>
          </p:cNvPr>
          <p:cNvSpPr txBox="1"/>
          <p:nvPr/>
        </p:nvSpPr>
        <p:spPr>
          <a:xfrm>
            <a:off x="1695349" y="3159799"/>
            <a:ext cx="2470848" cy="1938992"/>
          </a:xfrm>
          <a:prstGeom prst="rect">
            <a:avLst/>
          </a:prstGeom>
          <a:noFill/>
        </p:spPr>
        <p:txBody>
          <a:bodyPr wrap="square" rtlCol="0">
            <a:spAutoFit/>
          </a:bodyPr>
          <a:lstStyle/>
          <a:p>
            <a:r>
              <a:rPr lang="en-US" sz="2000" dirty="0">
                <a:solidFill>
                  <a:srgbClr val="7030A0"/>
                </a:solidFill>
              </a:rPr>
              <a:t>Different </a:t>
            </a:r>
            <a:r>
              <a:rPr lang="en-US" sz="2000" b="1" dirty="0">
                <a:solidFill>
                  <a:srgbClr val="7030A0"/>
                </a:solidFill>
              </a:rPr>
              <a:t>portfolios</a:t>
            </a:r>
            <a:r>
              <a:rPr lang="en-US" sz="2000" dirty="0">
                <a:solidFill>
                  <a:srgbClr val="7030A0"/>
                </a:solidFill>
              </a:rPr>
              <a:t> contain species of different sizes. </a:t>
            </a:r>
          </a:p>
          <a:p>
            <a:r>
              <a:rPr lang="en-US" sz="2000" dirty="0">
                <a:solidFill>
                  <a:srgbClr val="7030A0"/>
                </a:solidFill>
              </a:rPr>
              <a:t>Mean is weighted by amount of each species caught.</a:t>
            </a:r>
          </a:p>
        </p:txBody>
      </p:sp>
      <p:cxnSp>
        <p:nvCxnSpPr>
          <p:cNvPr id="14" name="Straight Arrow Connector 13">
            <a:extLst>
              <a:ext uri="{FF2B5EF4-FFF2-40B4-BE49-F238E27FC236}">
                <a16:creationId xmlns:a16="http://schemas.microsoft.com/office/drawing/2014/main" id="{3E91A5FF-C92A-6230-F3B3-722FA9C615EA}"/>
              </a:ext>
            </a:extLst>
          </p:cNvPr>
          <p:cNvCxnSpPr>
            <a:cxnSpLocks/>
          </p:cNvCxnSpPr>
          <p:nvPr/>
        </p:nvCxnSpPr>
        <p:spPr>
          <a:xfrm>
            <a:off x="2154913" y="2837411"/>
            <a:ext cx="0" cy="385849"/>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75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1"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spTree>
    <p:extLst>
      <p:ext uri="{BB962C8B-B14F-4D97-AF65-F5344CB8AC3E}">
        <p14:creationId xmlns:p14="http://schemas.microsoft.com/office/powerpoint/2010/main" val="365169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sp>
        <p:nvSpPr>
          <p:cNvPr id="10" name="Rectangle 9">
            <a:extLst>
              <a:ext uri="{FF2B5EF4-FFF2-40B4-BE49-F238E27FC236}">
                <a16:creationId xmlns:a16="http://schemas.microsoft.com/office/drawing/2014/main" id="{ECFA45B2-64F3-4101-F31D-381EAB6BFF43}"/>
              </a:ext>
            </a:extLst>
          </p:cNvPr>
          <p:cNvSpPr/>
          <p:nvPr/>
        </p:nvSpPr>
        <p:spPr>
          <a:xfrm>
            <a:off x="2179320" y="1321478"/>
            <a:ext cx="5804912" cy="4805002"/>
          </a:xfrm>
          <a:prstGeom prst="rect">
            <a:avLst/>
          </a:prstGeom>
          <a:solidFill>
            <a:schemeClr val="bg1">
              <a:alpha val="859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DA8344-6D26-53DA-627E-07C669BAE4D4}"/>
              </a:ext>
            </a:extLst>
          </p:cNvPr>
          <p:cNvSpPr txBox="1"/>
          <p:nvPr/>
        </p:nvSpPr>
        <p:spPr>
          <a:xfrm>
            <a:off x="2179320" y="3723979"/>
            <a:ext cx="4734895" cy="1015663"/>
          </a:xfrm>
          <a:prstGeom prst="rect">
            <a:avLst/>
          </a:prstGeom>
          <a:noFill/>
        </p:spPr>
        <p:txBody>
          <a:bodyPr wrap="square" rtlCol="0">
            <a:spAutoFit/>
          </a:bodyPr>
          <a:lstStyle/>
          <a:p>
            <a:r>
              <a:rPr lang="en-US" sz="2000" dirty="0">
                <a:solidFill>
                  <a:srgbClr val="7030A0"/>
                </a:solidFill>
              </a:rPr>
              <a:t>CFR-level:</a:t>
            </a:r>
          </a:p>
          <a:p>
            <a:r>
              <a:rPr lang="en-US" sz="2000" dirty="0">
                <a:solidFill>
                  <a:srgbClr val="7030A0"/>
                </a:solidFill>
              </a:rPr>
              <a:t>Each point equals the minimum biomass for a given CFR’s species portfolio</a:t>
            </a:r>
          </a:p>
        </p:txBody>
      </p:sp>
      <p:sp>
        <p:nvSpPr>
          <p:cNvPr id="9" name="Oval 8">
            <a:extLst>
              <a:ext uri="{FF2B5EF4-FFF2-40B4-BE49-F238E27FC236}">
                <a16:creationId xmlns:a16="http://schemas.microsoft.com/office/drawing/2014/main" id="{6534F151-B678-A5B7-C9D9-DA8A8CBA5300}"/>
              </a:ext>
            </a:extLst>
          </p:cNvPr>
          <p:cNvSpPr/>
          <p:nvPr/>
        </p:nvSpPr>
        <p:spPr>
          <a:xfrm>
            <a:off x="869994" y="4041353"/>
            <a:ext cx="1309326" cy="2085119"/>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B0F9D3-E4C8-1CE7-E27C-CD50ABB6C897}"/>
              </a:ext>
            </a:extLst>
          </p:cNvPr>
          <p:cNvSpPr txBox="1"/>
          <p:nvPr/>
        </p:nvSpPr>
        <p:spPr>
          <a:xfrm>
            <a:off x="829019" y="2041552"/>
            <a:ext cx="2050250" cy="738664"/>
          </a:xfrm>
          <a:prstGeom prst="rect">
            <a:avLst/>
          </a:prstGeom>
          <a:noFill/>
        </p:spPr>
        <p:txBody>
          <a:bodyPr wrap="square" rtlCol="0">
            <a:spAutoFit/>
          </a:bodyPr>
          <a:lstStyle/>
          <a:p>
            <a:r>
              <a:rPr lang="en-US" sz="1400" dirty="0">
                <a:solidFill>
                  <a:srgbClr val="7030A0"/>
                </a:solidFill>
              </a:rPr>
              <a:t>Median: 147 g</a:t>
            </a:r>
          </a:p>
          <a:p>
            <a:r>
              <a:rPr lang="en-US" sz="1400" dirty="0">
                <a:solidFill>
                  <a:srgbClr val="7030A0"/>
                </a:solidFill>
              </a:rPr>
              <a:t>Min:        89.3 g</a:t>
            </a:r>
          </a:p>
          <a:p>
            <a:r>
              <a:rPr lang="en-US" sz="1400" dirty="0">
                <a:solidFill>
                  <a:srgbClr val="7030A0"/>
                </a:solidFill>
              </a:rPr>
              <a:t>Max:       256 g</a:t>
            </a:r>
          </a:p>
        </p:txBody>
      </p:sp>
    </p:spTree>
    <p:extLst>
      <p:ext uri="{BB962C8B-B14F-4D97-AF65-F5344CB8AC3E}">
        <p14:creationId xmlns:p14="http://schemas.microsoft.com/office/powerpoint/2010/main" val="243006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sp>
        <p:nvSpPr>
          <p:cNvPr id="10" name="Rectangle 9">
            <a:extLst>
              <a:ext uri="{FF2B5EF4-FFF2-40B4-BE49-F238E27FC236}">
                <a16:creationId xmlns:a16="http://schemas.microsoft.com/office/drawing/2014/main" id="{ECFA45B2-64F3-4101-F31D-381EAB6BFF43}"/>
              </a:ext>
            </a:extLst>
          </p:cNvPr>
          <p:cNvSpPr/>
          <p:nvPr/>
        </p:nvSpPr>
        <p:spPr>
          <a:xfrm>
            <a:off x="3139440" y="1321478"/>
            <a:ext cx="4844792" cy="4805002"/>
          </a:xfrm>
          <a:prstGeom prst="rect">
            <a:avLst/>
          </a:prstGeom>
          <a:solidFill>
            <a:schemeClr val="bg1">
              <a:alpha val="859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B0F9D3-E4C8-1CE7-E27C-CD50ABB6C897}"/>
              </a:ext>
            </a:extLst>
          </p:cNvPr>
          <p:cNvSpPr txBox="1"/>
          <p:nvPr/>
        </p:nvSpPr>
        <p:spPr>
          <a:xfrm>
            <a:off x="829019" y="2041552"/>
            <a:ext cx="1309326" cy="738664"/>
          </a:xfrm>
          <a:prstGeom prst="rect">
            <a:avLst/>
          </a:prstGeom>
          <a:noFill/>
        </p:spPr>
        <p:txBody>
          <a:bodyPr wrap="square" rtlCol="0">
            <a:spAutoFit/>
          </a:bodyPr>
          <a:lstStyle/>
          <a:p>
            <a:r>
              <a:rPr lang="en-US" sz="1400" dirty="0">
                <a:solidFill>
                  <a:srgbClr val="7030A0"/>
                </a:solidFill>
              </a:rPr>
              <a:t>Median: 147 g</a:t>
            </a:r>
          </a:p>
          <a:p>
            <a:r>
              <a:rPr lang="en-US" sz="1400" dirty="0">
                <a:solidFill>
                  <a:srgbClr val="7030A0"/>
                </a:solidFill>
              </a:rPr>
              <a:t>Min:        89.3 g</a:t>
            </a:r>
          </a:p>
          <a:p>
            <a:r>
              <a:rPr lang="en-US" sz="1400" dirty="0">
                <a:solidFill>
                  <a:srgbClr val="7030A0"/>
                </a:solidFill>
              </a:rPr>
              <a:t>Max:       256 g</a:t>
            </a:r>
          </a:p>
        </p:txBody>
      </p:sp>
      <p:sp>
        <p:nvSpPr>
          <p:cNvPr id="3" name="TextBox 2">
            <a:extLst>
              <a:ext uri="{FF2B5EF4-FFF2-40B4-BE49-F238E27FC236}">
                <a16:creationId xmlns:a16="http://schemas.microsoft.com/office/drawing/2014/main" id="{DD2C5464-4DF8-5D8F-BA18-9E9BFE0EDA5C}"/>
              </a:ext>
            </a:extLst>
          </p:cNvPr>
          <p:cNvSpPr txBox="1"/>
          <p:nvPr/>
        </p:nvSpPr>
        <p:spPr>
          <a:xfrm>
            <a:off x="3251210" y="3150772"/>
            <a:ext cx="4734895" cy="1015663"/>
          </a:xfrm>
          <a:prstGeom prst="rect">
            <a:avLst/>
          </a:prstGeom>
          <a:noFill/>
        </p:spPr>
        <p:txBody>
          <a:bodyPr wrap="square" rtlCol="0">
            <a:spAutoFit/>
          </a:bodyPr>
          <a:lstStyle/>
          <a:p>
            <a:r>
              <a:rPr lang="en-US" sz="2000" dirty="0">
                <a:solidFill>
                  <a:srgbClr val="7030A0"/>
                </a:solidFill>
              </a:rPr>
              <a:t>Household-level catch:</a:t>
            </a:r>
          </a:p>
          <a:p>
            <a:r>
              <a:rPr lang="en-US" sz="2000" dirty="0">
                <a:solidFill>
                  <a:srgbClr val="7030A0"/>
                </a:solidFill>
              </a:rPr>
              <a:t>Each point equals the minimum biomass for a given </a:t>
            </a:r>
            <a:r>
              <a:rPr lang="en-US" sz="2000" b="1" dirty="0">
                <a:solidFill>
                  <a:srgbClr val="7030A0"/>
                </a:solidFill>
              </a:rPr>
              <a:t>household’s catch portfolio</a:t>
            </a:r>
          </a:p>
        </p:txBody>
      </p:sp>
      <p:sp>
        <p:nvSpPr>
          <p:cNvPr id="5" name="Oval 4">
            <a:extLst>
              <a:ext uri="{FF2B5EF4-FFF2-40B4-BE49-F238E27FC236}">
                <a16:creationId xmlns:a16="http://schemas.microsoft.com/office/drawing/2014/main" id="{8732BA74-CA27-52B6-67D0-825D5B33DA96}"/>
              </a:ext>
            </a:extLst>
          </p:cNvPr>
          <p:cNvSpPr/>
          <p:nvPr/>
        </p:nvSpPr>
        <p:spPr>
          <a:xfrm>
            <a:off x="1943757" y="3150772"/>
            <a:ext cx="1309326" cy="2847415"/>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18FDE1-40E3-96FB-BFD9-96A132AE0E0D}"/>
              </a:ext>
            </a:extLst>
          </p:cNvPr>
          <p:cNvSpPr txBox="1"/>
          <p:nvPr/>
        </p:nvSpPr>
        <p:spPr>
          <a:xfrm>
            <a:off x="2349990" y="2050466"/>
            <a:ext cx="1309326" cy="738664"/>
          </a:xfrm>
          <a:prstGeom prst="rect">
            <a:avLst/>
          </a:prstGeom>
          <a:noFill/>
        </p:spPr>
        <p:txBody>
          <a:bodyPr wrap="square" rtlCol="0">
            <a:spAutoFit/>
          </a:bodyPr>
          <a:lstStyle/>
          <a:p>
            <a:r>
              <a:rPr lang="en-US" sz="1400" dirty="0">
                <a:solidFill>
                  <a:srgbClr val="7030A0"/>
                </a:solidFill>
              </a:rPr>
              <a:t>182 g</a:t>
            </a:r>
          </a:p>
          <a:p>
            <a:r>
              <a:rPr lang="en-US" sz="1400" dirty="0">
                <a:solidFill>
                  <a:srgbClr val="7030A0"/>
                </a:solidFill>
              </a:rPr>
              <a:t>104 g</a:t>
            </a:r>
          </a:p>
          <a:p>
            <a:r>
              <a:rPr lang="en-US" sz="1400" dirty="0">
                <a:solidFill>
                  <a:srgbClr val="7030A0"/>
                </a:solidFill>
              </a:rPr>
              <a:t>536 g</a:t>
            </a:r>
          </a:p>
        </p:txBody>
      </p:sp>
    </p:spTree>
    <p:extLst>
      <p:ext uri="{BB962C8B-B14F-4D97-AF65-F5344CB8AC3E}">
        <p14:creationId xmlns:p14="http://schemas.microsoft.com/office/powerpoint/2010/main" val="4039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sp>
        <p:nvSpPr>
          <p:cNvPr id="10" name="Rectangle 9">
            <a:extLst>
              <a:ext uri="{FF2B5EF4-FFF2-40B4-BE49-F238E27FC236}">
                <a16:creationId xmlns:a16="http://schemas.microsoft.com/office/drawing/2014/main" id="{ECFA45B2-64F3-4101-F31D-381EAB6BFF43}"/>
              </a:ext>
            </a:extLst>
          </p:cNvPr>
          <p:cNvSpPr/>
          <p:nvPr/>
        </p:nvSpPr>
        <p:spPr>
          <a:xfrm>
            <a:off x="4276502" y="1321478"/>
            <a:ext cx="3707729" cy="4805002"/>
          </a:xfrm>
          <a:prstGeom prst="rect">
            <a:avLst/>
          </a:prstGeom>
          <a:solidFill>
            <a:schemeClr val="bg1">
              <a:alpha val="859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B0F9D3-E4C8-1CE7-E27C-CD50ABB6C897}"/>
              </a:ext>
            </a:extLst>
          </p:cNvPr>
          <p:cNvSpPr txBox="1"/>
          <p:nvPr/>
        </p:nvSpPr>
        <p:spPr>
          <a:xfrm>
            <a:off x="829019" y="2041552"/>
            <a:ext cx="1309326" cy="738664"/>
          </a:xfrm>
          <a:prstGeom prst="rect">
            <a:avLst/>
          </a:prstGeom>
          <a:noFill/>
        </p:spPr>
        <p:txBody>
          <a:bodyPr wrap="square" rtlCol="0">
            <a:spAutoFit/>
          </a:bodyPr>
          <a:lstStyle/>
          <a:p>
            <a:r>
              <a:rPr lang="en-US" sz="1400" dirty="0">
                <a:solidFill>
                  <a:srgbClr val="7030A0"/>
                </a:solidFill>
              </a:rPr>
              <a:t>Median: 147 g</a:t>
            </a:r>
          </a:p>
          <a:p>
            <a:r>
              <a:rPr lang="en-US" sz="1400" dirty="0">
                <a:solidFill>
                  <a:srgbClr val="7030A0"/>
                </a:solidFill>
              </a:rPr>
              <a:t>Min:        89.3 g</a:t>
            </a:r>
          </a:p>
          <a:p>
            <a:r>
              <a:rPr lang="en-US" sz="1400" dirty="0">
                <a:solidFill>
                  <a:srgbClr val="7030A0"/>
                </a:solidFill>
              </a:rPr>
              <a:t>Max:       256 g</a:t>
            </a:r>
          </a:p>
        </p:txBody>
      </p:sp>
      <p:sp>
        <p:nvSpPr>
          <p:cNvPr id="3" name="TextBox 2">
            <a:extLst>
              <a:ext uri="{FF2B5EF4-FFF2-40B4-BE49-F238E27FC236}">
                <a16:creationId xmlns:a16="http://schemas.microsoft.com/office/drawing/2014/main" id="{DD2C5464-4DF8-5D8F-BA18-9E9BFE0EDA5C}"/>
              </a:ext>
            </a:extLst>
          </p:cNvPr>
          <p:cNvSpPr txBox="1"/>
          <p:nvPr/>
        </p:nvSpPr>
        <p:spPr>
          <a:xfrm>
            <a:off x="4413383" y="2921168"/>
            <a:ext cx="4734895" cy="1015663"/>
          </a:xfrm>
          <a:prstGeom prst="rect">
            <a:avLst/>
          </a:prstGeom>
          <a:noFill/>
        </p:spPr>
        <p:txBody>
          <a:bodyPr wrap="square" rtlCol="0">
            <a:spAutoFit/>
          </a:bodyPr>
          <a:lstStyle/>
          <a:p>
            <a:r>
              <a:rPr lang="en-US" sz="2000" dirty="0">
                <a:solidFill>
                  <a:srgbClr val="7030A0"/>
                </a:solidFill>
              </a:rPr>
              <a:t>Household-level consumption:</a:t>
            </a:r>
          </a:p>
          <a:p>
            <a:r>
              <a:rPr lang="en-US" sz="2000" dirty="0">
                <a:solidFill>
                  <a:srgbClr val="7030A0"/>
                </a:solidFill>
              </a:rPr>
              <a:t>Each point equals the minimum biomass for a given </a:t>
            </a:r>
            <a:r>
              <a:rPr lang="en-US" sz="2000" b="1" dirty="0">
                <a:solidFill>
                  <a:srgbClr val="7030A0"/>
                </a:solidFill>
              </a:rPr>
              <a:t>household’s consumption portfolio</a:t>
            </a:r>
          </a:p>
        </p:txBody>
      </p:sp>
      <p:sp>
        <p:nvSpPr>
          <p:cNvPr id="5" name="Oval 4">
            <a:extLst>
              <a:ext uri="{FF2B5EF4-FFF2-40B4-BE49-F238E27FC236}">
                <a16:creationId xmlns:a16="http://schemas.microsoft.com/office/drawing/2014/main" id="{8732BA74-CA27-52B6-67D0-825D5B33DA96}"/>
              </a:ext>
            </a:extLst>
          </p:cNvPr>
          <p:cNvSpPr/>
          <p:nvPr/>
        </p:nvSpPr>
        <p:spPr>
          <a:xfrm>
            <a:off x="3104057" y="3150772"/>
            <a:ext cx="1309326" cy="2847415"/>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18FDE1-40E3-96FB-BFD9-96A132AE0E0D}"/>
              </a:ext>
            </a:extLst>
          </p:cNvPr>
          <p:cNvSpPr txBox="1"/>
          <p:nvPr/>
        </p:nvSpPr>
        <p:spPr>
          <a:xfrm>
            <a:off x="2349990" y="2050466"/>
            <a:ext cx="1309326" cy="738664"/>
          </a:xfrm>
          <a:prstGeom prst="rect">
            <a:avLst/>
          </a:prstGeom>
          <a:noFill/>
        </p:spPr>
        <p:txBody>
          <a:bodyPr wrap="square" rtlCol="0">
            <a:spAutoFit/>
          </a:bodyPr>
          <a:lstStyle/>
          <a:p>
            <a:r>
              <a:rPr lang="en-US" sz="1400" dirty="0">
                <a:solidFill>
                  <a:srgbClr val="7030A0"/>
                </a:solidFill>
              </a:rPr>
              <a:t>182 g</a:t>
            </a:r>
          </a:p>
          <a:p>
            <a:r>
              <a:rPr lang="en-US" sz="1400" dirty="0">
                <a:solidFill>
                  <a:srgbClr val="7030A0"/>
                </a:solidFill>
              </a:rPr>
              <a:t>104 g</a:t>
            </a:r>
          </a:p>
          <a:p>
            <a:r>
              <a:rPr lang="en-US" sz="1400" dirty="0">
                <a:solidFill>
                  <a:srgbClr val="7030A0"/>
                </a:solidFill>
              </a:rPr>
              <a:t>536 g</a:t>
            </a:r>
          </a:p>
        </p:txBody>
      </p:sp>
      <p:sp>
        <p:nvSpPr>
          <p:cNvPr id="2" name="TextBox 1">
            <a:extLst>
              <a:ext uri="{FF2B5EF4-FFF2-40B4-BE49-F238E27FC236}">
                <a16:creationId xmlns:a16="http://schemas.microsoft.com/office/drawing/2014/main" id="{177C05A0-0B5E-5F61-7722-09CED6154336}"/>
              </a:ext>
            </a:extLst>
          </p:cNvPr>
          <p:cNvSpPr txBox="1"/>
          <p:nvPr/>
        </p:nvSpPr>
        <p:spPr>
          <a:xfrm>
            <a:off x="3443369" y="2049192"/>
            <a:ext cx="1309326" cy="738664"/>
          </a:xfrm>
          <a:prstGeom prst="rect">
            <a:avLst/>
          </a:prstGeom>
          <a:noFill/>
        </p:spPr>
        <p:txBody>
          <a:bodyPr wrap="square" rtlCol="0">
            <a:spAutoFit/>
          </a:bodyPr>
          <a:lstStyle/>
          <a:p>
            <a:r>
              <a:rPr lang="en-US" sz="1400" dirty="0">
                <a:solidFill>
                  <a:srgbClr val="7030A0"/>
                </a:solidFill>
              </a:rPr>
              <a:t>181 g</a:t>
            </a:r>
          </a:p>
          <a:p>
            <a:r>
              <a:rPr lang="en-US" sz="1400" dirty="0">
                <a:solidFill>
                  <a:srgbClr val="7030A0"/>
                </a:solidFill>
              </a:rPr>
              <a:t>111 g</a:t>
            </a:r>
          </a:p>
          <a:p>
            <a:r>
              <a:rPr lang="en-US" sz="1400" dirty="0">
                <a:solidFill>
                  <a:srgbClr val="7030A0"/>
                </a:solidFill>
              </a:rPr>
              <a:t>565 g</a:t>
            </a:r>
          </a:p>
        </p:txBody>
      </p:sp>
    </p:spTree>
    <p:extLst>
      <p:ext uri="{BB962C8B-B14F-4D97-AF65-F5344CB8AC3E}">
        <p14:creationId xmlns:p14="http://schemas.microsoft.com/office/powerpoint/2010/main" val="161601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sp>
        <p:nvSpPr>
          <p:cNvPr id="10" name="Rectangle 9">
            <a:extLst>
              <a:ext uri="{FF2B5EF4-FFF2-40B4-BE49-F238E27FC236}">
                <a16:creationId xmlns:a16="http://schemas.microsoft.com/office/drawing/2014/main" id="{ECFA45B2-64F3-4101-F31D-381EAB6BFF43}"/>
              </a:ext>
            </a:extLst>
          </p:cNvPr>
          <p:cNvSpPr/>
          <p:nvPr/>
        </p:nvSpPr>
        <p:spPr>
          <a:xfrm>
            <a:off x="5506762" y="1321478"/>
            <a:ext cx="2477469" cy="4805002"/>
          </a:xfrm>
          <a:prstGeom prst="rect">
            <a:avLst/>
          </a:prstGeom>
          <a:solidFill>
            <a:schemeClr val="bg1">
              <a:alpha val="859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B0F9D3-E4C8-1CE7-E27C-CD50ABB6C897}"/>
              </a:ext>
            </a:extLst>
          </p:cNvPr>
          <p:cNvSpPr txBox="1"/>
          <p:nvPr/>
        </p:nvSpPr>
        <p:spPr>
          <a:xfrm>
            <a:off x="829019" y="2041552"/>
            <a:ext cx="1309326" cy="738664"/>
          </a:xfrm>
          <a:prstGeom prst="rect">
            <a:avLst/>
          </a:prstGeom>
          <a:noFill/>
        </p:spPr>
        <p:txBody>
          <a:bodyPr wrap="square" rtlCol="0">
            <a:spAutoFit/>
          </a:bodyPr>
          <a:lstStyle/>
          <a:p>
            <a:r>
              <a:rPr lang="en-US" sz="1400" dirty="0">
                <a:solidFill>
                  <a:srgbClr val="7030A0"/>
                </a:solidFill>
              </a:rPr>
              <a:t>Median: 147 g</a:t>
            </a:r>
          </a:p>
          <a:p>
            <a:r>
              <a:rPr lang="en-US" sz="1400" dirty="0">
                <a:solidFill>
                  <a:srgbClr val="7030A0"/>
                </a:solidFill>
              </a:rPr>
              <a:t>Min:        89.3 g</a:t>
            </a:r>
          </a:p>
          <a:p>
            <a:r>
              <a:rPr lang="en-US" sz="1400" dirty="0">
                <a:solidFill>
                  <a:srgbClr val="7030A0"/>
                </a:solidFill>
              </a:rPr>
              <a:t>Max:       256 g</a:t>
            </a:r>
          </a:p>
        </p:txBody>
      </p:sp>
      <p:sp>
        <p:nvSpPr>
          <p:cNvPr id="3" name="TextBox 2">
            <a:extLst>
              <a:ext uri="{FF2B5EF4-FFF2-40B4-BE49-F238E27FC236}">
                <a16:creationId xmlns:a16="http://schemas.microsoft.com/office/drawing/2014/main" id="{DD2C5464-4DF8-5D8F-BA18-9E9BFE0EDA5C}"/>
              </a:ext>
            </a:extLst>
          </p:cNvPr>
          <p:cNvSpPr txBox="1"/>
          <p:nvPr/>
        </p:nvSpPr>
        <p:spPr>
          <a:xfrm>
            <a:off x="5406009" y="2717914"/>
            <a:ext cx="3943051" cy="1323439"/>
          </a:xfrm>
          <a:prstGeom prst="rect">
            <a:avLst/>
          </a:prstGeom>
          <a:noFill/>
        </p:spPr>
        <p:txBody>
          <a:bodyPr wrap="square" rtlCol="0">
            <a:spAutoFit/>
          </a:bodyPr>
          <a:lstStyle/>
          <a:p>
            <a:r>
              <a:rPr lang="en-US" sz="2000" dirty="0">
                <a:solidFill>
                  <a:srgbClr val="7030A0"/>
                </a:solidFill>
              </a:rPr>
              <a:t>Household-level sale:</a:t>
            </a:r>
          </a:p>
          <a:p>
            <a:r>
              <a:rPr lang="en-US" sz="2000" dirty="0">
                <a:solidFill>
                  <a:srgbClr val="7030A0"/>
                </a:solidFill>
              </a:rPr>
              <a:t>Each point equals the minimum biomass for a given </a:t>
            </a:r>
            <a:r>
              <a:rPr lang="en-US" sz="2000" b="1" dirty="0">
                <a:solidFill>
                  <a:srgbClr val="7030A0"/>
                </a:solidFill>
              </a:rPr>
              <a:t>household’s sale portfolio</a:t>
            </a:r>
          </a:p>
        </p:txBody>
      </p:sp>
      <p:sp>
        <p:nvSpPr>
          <p:cNvPr id="5" name="Oval 4">
            <a:extLst>
              <a:ext uri="{FF2B5EF4-FFF2-40B4-BE49-F238E27FC236}">
                <a16:creationId xmlns:a16="http://schemas.microsoft.com/office/drawing/2014/main" id="{8732BA74-CA27-52B6-67D0-825D5B33DA96}"/>
              </a:ext>
            </a:extLst>
          </p:cNvPr>
          <p:cNvSpPr/>
          <p:nvPr/>
        </p:nvSpPr>
        <p:spPr>
          <a:xfrm>
            <a:off x="4292777" y="2876990"/>
            <a:ext cx="1102183" cy="3002326"/>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18FDE1-40E3-96FB-BFD9-96A132AE0E0D}"/>
              </a:ext>
            </a:extLst>
          </p:cNvPr>
          <p:cNvSpPr txBox="1"/>
          <p:nvPr/>
        </p:nvSpPr>
        <p:spPr>
          <a:xfrm>
            <a:off x="2349990" y="2050466"/>
            <a:ext cx="1309326" cy="738664"/>
          </a:xfrm>
          <a:prstGeom prst="rect">
            <a:avLst/>
          </a:prstGeom>
          <a:noFill/>
        </p:spPr>
        <p:txBody>
          <a:bodyPr wrap="square" rtlCol="0">
            <a:spAutoFit/>
          </a:bodyPr>
          <a:lstStyle/>
          <a:p>
            <a:r>
              <a:rPr lang="en-US" sz="1400" dirty="0">
                <a:solidFill>
                  <a:srgbClr val="7030A0"/>
                </a:solidFill>
              </a:rPr>
              <a:t>182 g</a:t>
            </a:r>
          </a:p>
          <a:p>
            <a:r>
              <a:rPr lang="en-US" sz="1400" dirty="0">
                <a:solidFill>
                  <a:srgbClr val="7030A0"/>
                </a:solidFill>
              </a:rPr>
              <a:t>104 g</a:t>
            </a:r>
          </a:p>
          <a:p>
            <a:r>
              <a:rPr lang="en-US" sz="1400" dirty="0">
                <a:solidFill>
                  <a:srgbClr val="7030A0"/>
                </a:solidFill>
              </a:rPr>
              <a:t>536 g</a:t>
            </a:r>
          </a:p>
        </p:txBody>
      </p:sp>
      <p:sp>
        <p:nvSpPr>
          <p:cNvPr id="2" name="TextBox 1">
            <a:extLst>
              <a:ext uri="{FF2B5EF4-FFF2-40B4-BE49-F238E27FC236}">
                <a16:creationId xmlns:a16="http://schemas.microsoft.com/office/drawing/2014/main" id="{177C05A0-0B5E-5F61-7722-09CED6154336}"/>
              </a:ext>
            </a:extLst>
          </p:cNvPr>
          <p:cNvSpPr txBox="1"/>
          <p:nvPr/>
        </p:nvSpPr>
        <p:spPr>
          <a:xfrm>
            <a:off x="3443369" y="2049192"/>
            <a:ext cx="1309326" cy="738664"/>
          </a:xfrm>
          <a:prstGeom prst="rect">
            <a:avLst/>
          </a:prstGeom>
          <a:noFill/>
        </p:spPr>
        <p:txBody>
          <a:bodyPr wrap="square" rtlCol="0">
            <a:spAutoFit/>
          </a:bodyPr>
          <a:lstStyle/>
          <a:p>
            <a:r>
              <a:rPr lang="en-US" sz="1400" dirty="0">
                <a:solidFill>
                  <a:srgbClr val="7030A0"/>
                </a:solidFill>
              </a:rPr>
              <a:t>181 g</a:t>
            </a:r>
          </a:p>
          <a:p>
            <a:r>
              <a:rPr lang="en-US" sz="1400" dirty="0">
                <a:solidFill>
                  <a:srgbClr val="7030A0"/>
                </a:solidFill>
              </a:rPr>
              <a:t>111 g</a:t>
            </a:r>
          </a:p>
          <a:p>
            <a:r>
              <a:rPr lang="en-US" sz="1400" dirty="0">
                <a:solidFill>
                  <a:srgbClr val="7030A0"/>
                </a:solidFill>
              </a:rPr>
              <a:t>565 g</a:t>
            </a:r>
          </a:p>
        </p:txBody>
      </p:sp>
      <p:sp>
        <p:nvSpPr>
          <p:cNvPr id="4" name="TextBox 3">
            <a:extLst>
              <a:ext uri="{FF2B5EF4-FFF2-40B4-BE49-F238E27FC236}">
                <a16:creationId xmlns:a16="http://schemas.microsoft.com/office/drawing/2014/main" id="{884FB994-DCC8-3C30-F13D-E02DCEC5D622}"/>
              </a:ext>
            </a:extLst>
          </p:cNvPr>
          <p:cNvSpPr txBox="1"/>
          <p:nvPr/>
        </p:nvSpPr>
        <p:spPr>
          <a:xfrm>
            <a:off x="4906307" y="2061546"/>
            <a:ext cx="1309326" cy="738664"/>
          </a:xfrm>
          <a:prstGeom prst="rect">
            <a:avLst/>
          </a:prstGeom>
          <a:noFill/>
        </p:spPr>
        <p:txBody>
          <a:bodyPr wrap="square" rtlCol="0">
            <a:spAutoFit/>
          </a:bodyPr>
          <a:lstStyle/>
          <a:p>
            <a:r>
              <a:rPr lang="en-US" sz="1400" dirty="0">
                <a:solidFill>
                  <a:srgbClr val="7030A0"/>
                </a:solidFill>
              </a:rPr>
              <a:t>230 g</a:t>
            </a:r>
          </a:p>
          <a:p>
            <a:r>
              <a:rPr lang="en-US" sz="1400" dirty="0">
                <a:solidFill>
                  <a:srgbClr val="7030A0"/>
                </a:solidFill>
              </a:rPr>
              <a:t>1589 g</a:t>
            </a:r>
          </a:p>
          <a:p>
            <a:r>
              <a:rPr lang="en-US" sz="1400" dirty="0">
                <a:solidFill>
                  <a:srgbClr val="7030A0"/>
                </a:solidFill>
              </a:rPr>
              <a:t>96 g</a:t>
            </a:r>
          </a:p>
        </p:txBody>
      </p:sp>
    </p:spTree>
    <p:extLst>
      <p:ext uri="{BB962C8B-B14F-4D97-AF65-F5344CB8AC3E}">
        <p14:creationId xmlns:p14="http://schemas.microsoft.com/office/powerpoint/2010/main" val="218644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cxnSp>
        <p:nvCxnSpPr>
          <p:cNvPr id="3" name="Straight Arrow Connector 2">
            <a:extLst>
              <a:ext uri="{FF2B5EF4-FFF2-40B4-BE49-F238E27FC236}">
                <a16:creationId xmlns:a16="http://schemas.microsoft.com/office/drawing/2014/main" id="{0F517DDA-7CE8-2A2A-7826-E12F6883107D}"/>
              </a:ext>
            </a:extLst>
          </p:cNvPr>
          <p:cNvCxnSpPr>
            <a:cxnSpLocks/>
          </p:cNvCxnSpPr>
          <p:nvPr/>
        </p:nvCxnSpPr>
        <p:spPr>
          <a:xfrm flipH="1">
            <a:off x="5499456" y="5272897"/>
            <a:ext cx="1340256" cy="0"/>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478AD74-6BEA-F3FF-7F8A-30A029146CD5}"/>
              </a:ext>
            </a:extLst>
          </p:cNvPr>
          <p:cNvSpPr/>
          <p:nvPr/>
        </p:nvSpPr>
        <p:spPr>
          <a:xfrm>
            <a:off x="886969" y="5447389"/>
            <a:ext cx="4815841" cy="608716"/>
          </a:xfrm>
          <a:prstGeom prst="rect">
            <a:avLst/>
          </a:prstGeom>
          <a:solidFill>
            <a:schemeClr val="bg1">
              <a:alpha val="760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D884FE-F8B0-E416-80C7-2A9AEDBDE1E6}"/>
              </a:ext>
            </a:extLst>
          </p:cNvPr>
          <p:cNvSpPr txBox="1"/>
          <p:nvPr/>
        </p:nvSpPr>
        <p:spPr>
          <a:xfrm>
            <a:off x="829019" y="2041552"/>
            <a:ext cx="1309326" cy="738664"/>
          </a:xfrm>
          <a:prstGeom prst="rect">
            <a:avLst/>
          </a:prstGeom>
          <a:noFill/>
        </p:spPr>
        <p:txBody>
          <a:bodyPr wrap="square" rtlCol="0">
            <a:spAutoFit/>
          </a:bodyPr>
          <a:lstStyle/>
          <a:p>
            <a:r>
              <a:rPr lang="en-US" sz="1400" dirty="0">
                <a:solidFill>
                  <a:srgbClr val="7030A0"/>
                </a:solidFill>
              </a:rPr>
              <a:t>Median: 147 g</a:t>
            </a:r>
          </a:p>
          <a:p>
            <a:r>
              <a:rPr lang="en-US" sz="1400" dirty="0">
                <a:solidFill>
                  <a:srgbClr val="7030A0"/>
                </a:solidFill>
              </a:rPr>
              <a:t>Min:        89.3 g</a:t>
            </a:r>
          </a:p>
          <a:p>
            <a:r>
              <a:rPr lang="en-US" sz="1400" dirty="0">
                <a:solidFill>
                  <a:srgbClr val="7030A0"/>
                </a:solidFill>
              </a:rPr>
              <a:t>Max:       256 g</a:t>
            </a:r>
          </a:p>
        </p:txBody>
      </p:sp>
      <p:sp>
        <p:nvSpPr>
          <p:cNvPr id="10" name="TextBox 9">
            <a:extLst>
              <a:ext uri="{FF2B5EF4-FFF2-40B4-BE49-F238E27FC236}">
                <a16:creationId xmlns:a16="http://schemas.microsoft.com/office/drawing/2014/main" id="{969C7EB9-25C5-4EC4-002A-82521D5F4AB0}"/>
              </a:ext>
            </a:extLst>
          </p:cNvPr>
          <p:cNvSpPr txBox="1"/>
          <p:nvPr/>
        </p:nvSpPr>
        <p:spPr>
          <a:xfrm>
            <a:off x="2349990" y="2050466"/>
            <a:ext cx="1309326" cy="738664"/>
          </a:xfrm>
          <a:prstGeom prst="rect">
            <a:avLst/>
          </a:prstGeom>
          <a:noFill/>
        </p:spPr>
        <p:txBody>
          <a:bodyPr wrap="square" rtlCol="0">
            <a:spAutoFit/>
          </a:bodyPr>
          <a:lstStyle/>
          <a:p>
            <a:r>
              <a:rPr lang="en-US" sz="1400" dirty="0">
                <a:solidFill>
                  <a:srgbClr val="7030A0"/>
                </a:solidFill>
              </a:rPr>
              <a:t>182 g</a:t>
            </a:r>
          </a:p>
          <a:p>
            <a:r>
              <a:rPr lang="en-US" sz="1400" dirty="0">
                <a:solidFill>
                  <a:srgbClr val="7030A0"/>
                </a:solidFill>
              </a:rPr>
              <a:t>104 g</a:t>
            </a:r>
          </a:p>
          <a:p>
            <a:r>
              <a:rPr lang="en-US" sz="1400" dirty="0">
                <a:solidFill>
                  <a:srgbClr val="7030A0"/>
                </a:solidFill>
              </a:rPr>
              <a:t>536 g</a:t>
            </a:r>
          </a:p>
        </p:txBody>
      </p:sp>
      <p:sp>
        <p:nvSpPr>
          <p:cNvPr id="11" name="TextBox 10">
            <a:extLst>
              <a:ext uri="{FF2B5EF4-FFF2-40B4-BE49-F238E27FC236}">
                <a16:creationId xmlns:a16="http://schemas.microsoft.com/office/drawing/2014/main" id="{53E5E73D-3318-9F9D-5F91-C756776B890B}"/>
              </a:ext>
            </a:extLst>
          </p:cNvPr>
          <p:cNvSpPr txBox="1"/>
          <p:nvPr/>
        </p:nvSpPr>
        <p:spPr>
          <a:xfrm>
            <a:off x="3443369" y="2049192"/>
            <a:ext cx="1309326" cy="738664"/>
          </a:xfrm>
          <a:prstGeom prst="rect">
            <a:avLst/>
          </a:prstGeom>
          <a:noFill/>
        </p:spPr>
        <p:txBody>
          <a:bodyPr wrap="square" rtlCol="0">
            <a:spAutoFit/>
          </a:bodyPr>
          <a:lstStyle/>
          <a:p>
            <a:r>
              <a:rPr lang="en-US" sz="1400" dirty="0">
                <a:solidFill>
                  <a:srgbClr val="7030A0"/>
                </a:solidFill>
              </a:rPr>
              <a:t>181 g</a:t>
            </a:r>
          </a:p>
          <a:p>
            <a:r>
              <a:rPr lang="en-US" sz="1400" dirty="0">
                <a:solidFill>
                  <a:srgbClr val="7030A0"/>
                </a:solidFill>
              </a:rPr>
              <a:t>111 g</a:t>
            </a:r>
          </a:p>
          <a:p>
            <a:r>
              <a:rPr lang="en-US" sz="1400" dirty="0">
                <a:solidFill>
                  <a:srgbClr val="7030A0"/>
                </a:solidFill>
              </a:rPr>
              <a:t>565 g</a:t>
            </a:r>
          </a:p>
        </p:txBody>
      </p:sp>
      <p:sp>
        <p:nvSpPr>
          <p:cNvPr id="12" name="TextBox 11">
            <a:extLst>
              <a:ext uri="{FF2B5EF4-FFF2-40B4-BE49-F238E27FC236}">
                <a16:creationId xmlns:a16="http://schemas.microsoft.com/office/drawing/2014/main" id="{6989C075-3F2B-0E08-73AC-15A4A7F6F2A7}"/>
              </a:ext>
            </a:extLst>
          </p:cNvPr>
          <p:cNvSpPr txBox="1"/>
          <p:nvPr/>
        </p:nvSpPr>
        <p:spPr>
          <a:xfrm>
            <a:off x="4906307" y="2061546"/>
            <a:ext cx="1309326" cy="738664"/>
          </a:xfrm>
          <a:prstGeom prst="rect">
            <a:avLst/>
          </a:prstGeom>
          <a:noFill/>
        </p:spPr>
        <p:txBody>
          <a:bodyPr wrap="square" rtlCol="0">
            <a:spAutoFit/>
          </a:bodyPr>
          <a:lstStyle/>
          <a:p>
            <a:r>
              <a:rPr lang="en-US" sz="1400" dirty="0">
                <a:solidFill>
                  <a:srgbClr val="7030A0"/>
                </a:solidFill>
              </a:rPr>
              <a:t>230 g</a:t>
            </a:r>
          </a:p>
          <a:p>
            <a:r>
              <a:rPr lang="en-US" sz="1400" dirty="0">
                <a:solidFill>
                  <a:srgbClr val="7030A0"/>
                </a:solidFill>
              </a:rPr>
              <a:t>1589 g</a:t>
            </a:r>
          </a:p>
          <a:p>
            <a:r>
              <a:rPr lang="en-US" sz="1400" dirty="0">
                <a:solidFill>
                  <a:srgbClr val="7030A0"/>
                </a:solidFill>
              </a:rPr>
              <a:t>96 g</a:t>
            </a:r>
          </a:p>
        </p:txBody>
      </p:sp>
      <p:sp>
        <p:nvSpPr>
          <p:cNvPr id="6" name="Rectangle 5">
            <a:extLst>
              <a:ext uri="{FF2B5EF4-FFF2-40B4-BE49-F238E27FC236}">
                <a16:creationId xmlns:a16="http://schemas.microsoft.com/office/drawing/2014/main" id="{4A8952FB-3F14-FA9E-0E1D-ADAB5A2EB192}"/>
              </a:ext>
            </a:extLst>
          </p:cNvPr>
          <p:cNvSpPr/>
          <p:nvPr/>
        </p:nvSpPr>
        <p:spPr>
          <a:xfrm>
            <a:off x="886969" y="1585102"/>
            <a:ext cx="6967728" cy="3598662"/>
          </a:xfrm>
          <a:prstGeom prst="rect">
            <a:avLst/>
          </a:prstGeom>
          <a:solidFill>
            <a:schemeClr val="bg1">
              <a:alpha val="760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785CFE-6C8C-16F3-C214-123255EE4448}"/>
              </a:ext>
            </a:extLst>
          </p:cNvPr>
          <p:cNvSpPr txBox="1"/>
          <p:nvPr/>
        </p:nvSpPr>
        <p:spPr>
          <a:xfrm>
            <a:off x="6905240" y="4909810"/>
            <a:ext cx="2549656" cy="1015663"/>
          </a:xfrm>
          <a:prstGeom prst="rect">
            <a:avLst/>
          </a:prstGeom>
          <a:noFill/>
        </p:spPr>
        <p:txBody>
          <a:bodyPr wrap="square" rtlCol="0">
            <a:spAutoFit/>
          </a:bodyPr>
          <a:lstStyle/>
          <a:p>
            <a:r>
              <a:rPr lang="en-US" sz="2000" dirty="0">
                <a:solidFill>
                  <a:srgbClr val="7030A0"/>
                </a:solidFill>
              </a:rPr>
              <a:t>Minimum biomass of system-level portfolio (132 g)</a:t>
            </a:r>
          </a:p>
        </p:txBody>
      </p:sp>
    </p:spTree>
    <p:extLst>
      <p:ext uri="{BB962C8B-B14F-4D97-AF65-F5344CB8AC3E}">
        <p14:creationId xmlns:p14="http://schemas.microsoft.com/office/powerpoint/2010/main" val="2220213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859813"/>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pic>
        <p:nvPicPr>
          <p:cNvPr id="8" name="Picture 7">
            <a:extLst>
              <a:ext uri="{FF2B5EF4-FFF2-40B4-BE49-F238E27FC236}">
                <a16:creationId xmlns:a16="http://schemas.microsoft.com/office/drawing/2014/main" id="{D5DCE97C-DF5E-8CE6-B766-8E4D17EAFA53}"/>
              </a:ext>
            </a:extLst>
          </p:cNvPr>
          <p:cNvPicPr>
            <a:picLocks noChangeAspect="1"/>
          </p:cNvPicPr>
          <p:nvPr/>
        </p:nvPicPr>
        <p:blipFill>
          <a:blip r:embed="rId3"/>
          <a:stretch>
            <a:fillRect/>
          </a:stretch>
        </p:blipFill>
        <p:spPr>
          <a:xfrm>
            <a:off x="211832" y="1410611"/>
            <a:ext cx="7772400" cy="5261484"/>
          </a:xfrm>
          <a:prstGeom prst="rect">
            <a:avLst/>
          </a:prstGeom>
        </p:spPr>
      </p:pic>
      <p:sp>
        <p:nvSpPr>
          <p:cNvPr id="9" name="TextBox 8">
            <a:extLst>
              <a:ext uri="{FF2B5EF4-FFF2-40B4-BE49-F238E27FC236}">
                <a16:creationId xmlns:a16="http://schemas.microsoft.com/office/drawing/2014/main" id="{55D884FE-F8B0-E416-80C7-2A9AEDBDE1E6}"/>
              </a:ext>
            </a:extLst>
          </p:cNvPr>
          <p:cNvSpPr txBox="1"/>
          <p:nvPr/>
        </p:nvSpPr>
        <p:spPr>
          <a:xfrm>
            <a:off x="829019" y="2041552"/>
            <a:ext cx="1309326" cy="738664"/>
          </a:xfrm>
          <a:prstGeom prst="rect">
            <a:avLst/>
          </a:prstGeom>
          <a:noFill/>
        </p:spPr>
        <p:txBody>
          <a:bodyPr wrap="square" rtlCol="0">
            <a:spAutoFit/>
          </a:bodyPr>
          <a:lstStyle/>
          <a:p>
            <a:r>
              <a:rPr lang="en-US" sz="1400" dirty="0">
                <a:solidFill>
                  <a:srgbClr val="7030A0"/>
                </a:solidFill>
              </a:rPr>
              <a:t>Median: 147 g</a:t>
            </a:r>
          </a:p>
          <a:p>
            <a:r>
              <a:rPr lang="en-US" sz="1400" dirty="0">
                <a:solidFill>
                  <a:srgbClr val="7030A0"/>
                </a:solidFill>
              </a:rPr>
              <a:t>Min:        89.3 g</a:t>
            </a:r>
          </a:p>
          <a:p>
            <a:r>
              <a:rPr lang="en-US" sz="1400" dirty="0">
                <a:solidFill>
                  <a:srgbClr val="7030A0"/>
                </a:solidFill>
              </a:rPr>
              <a:t>Max:       256 g</a:t>
            </a:r>
          </a:p>
        </p:txBody>
      </p:sp>
      <p:sp>
        <p:nvSpPr>
          <p:cNvPr id="10" name="TextBox 9">
            <a:extLst>
              <a:ext uri="{FF2B5EF4-FFF2-40B4-BE49-F238E27FC236}">
                <a16:creationId xmlns:a16="http://schemas.microsoft.com/office/drawing/2014/main" id="{969C7EB9-25C5-4EC4-002A-82521D5F4AB0}"/>
              </a:ext>
            </a:extLst>
          </p:cNvPr>
          <p:cNvSpPr txBox="1"/>
          <p:nvPr/>
        </p:nvSpPr>
        <p:spPr>
          <a:xfrm>
            <a:off x="2349990" y="2050466"/>
            <a:ext cx="1309326" cy="738664"/>
          </a:xfrm>
          <a:prstGeom prst="rect">
            <a:avLst/>
          </a:prstGeom>
          <a:noFill/>
        </p:spPr>
        <p:txBody>
          <a:bodyPr wrap="square" rtlCol="0">
            <a:spAutoFit/>
          </a:bodyPr>
          <a:lstStyle/>
          <a:p>
            <a:r>
              <a:rPr lang="en-US" sz="1400" dirty="0">
                <a:solidFill>
                  <a:srgbClr val="7030A0"/>
                </a:solidFill>
              </a:rPr>
              <a:t>182 g</a:t>
            </a:r>
          </a:p>
          <a:p>
            <a:r>
              <a:rPr lang="en-US" sz="1400" dirty="0">
                <a:solidFill>
                  <a:srgbClr val="7030A0"/>
                </a:solidFill>
              </a:rPr>
              <a:t>104 g</a:t>
            </a:r>
          </a:p>
          <a:p>
            <a:r>
              <a:rPr lang="en-US" sz="1400" dirty="0">
                <a:solidFill>
                  <a:srgbClr val="7030A0"/>
                </a:solidFill>
              </a:rPr>
              <a:t>536 g</a:t>
            </a:r>
          </a:p>
        </p:txBody>
      </p:sp>
      <p:sp>
        <p:nvSpPr>
          <p:cNvPr id="11" name="TextBox 10">
            <a:extLst>
              <a:ext uri="{FF2B5EF4-FFF2-40B4-BE49-F238E27FC236}">
                <a16:creationId xmlns:a16="http://schemas.microsoft.com/office/drawing/2014/main" id="{53E5E73D-3318-9F9D-5F91-C756776B890B}"/>
              </a:ext>
            </a:extLst>
          </p:cNvPr>
          <p:cNvSpPr txBox="1"/>
          <p:nvPr/>
        </p:nvSpPr>
        <p:spPr>
          <a:xfrm>
            <a:off x="3443369" y="2049192"/>
            <a:ext cx="1309326" cy="738664"/>
          </a:xfrm>
          <a:prstGeom prst="rect">
            <a:avLst/>
          </a:prstGeom>
          <a:noFill/>
        </p:spPr>
        <p:txBody>
          <a:bodyPr wrap="square" rtlCol="0">
            <a:spAutoFit/>
          </a:bodyPr>
          <a:lstStyle/>
          <a:p>
            <a:r>
              <a:rPr lang="en-US" sz="1400" dirty="0">
                <a:solidFill>
                  <a:srgbClr val="7030A0"/>
                </a:solidFill>
              </a:rPr>
              <a:t>181 g</a:t>
            </a:r>
          </a:p>
          <a:p>
            <a:r>
              <a:rPr lang="en-US" sz="1400" dirty="0">
                <a:solidFill>
                  <a:srgbClr val="7030A0"/>
                </a:solidFill>
              </a:rPr>
              <a:t>111 g</a:t>
            </a:r>
          </a:p>
          <a:p>
            <a:r>
              <a:rPr lang="en-US" sz="1400" dirty="0">
                <a:solidFill>
                  <a:srgbClr val="7030A0"/>
                </a:solidFill>
              </a:rPr>
              <a:t>565 g</a:t>
            </a:r>
          </a:p>
        </p:txBody>
      </p:sp>
      <p:sp>
        <p:nvSpPr>
          <p:cNvPr id="12" name="TextBox 11">
            <a:extLst>
              <a:ext uri="{FF2B5EF4-FFF2-40B4-BE49-F238E27FC236}">
                <a16:creationId xmlns:a16="http://schemas.microsoft.com/office/drawing/2014/main" id="{6989C075-3F2B-0E08-73AC-15A4A7F6F2A7}"/>
              </a:ext>
            </a:extLst>
          </p:cNvPr>
          <p:cNvSpPr txBox="1"/>
          <p:nvPr/>
        </p:nvSpPr>
        <p:spPr>
          <a:xfrm>
            <a:off x="4906307" y="2061546"/>
            <a:ext cx="1309326" cy="738664"/>
          </a:xfrm>
          <a:prstGeom prst="rect">
            <a:avLst/>
          </a:prstGeom>
          <a:noFill/>
        </p:spPr>
        <p:txBody>
          <a:bodyPr wrap="square" rtlCol="0">
            <a:spAutoFit/>
          </a:bodyPr>
          <a:lstStyle/>
          <a:p>
            <a:r>
              <a:rPr lang="en-US" sz="1400" dirty="0">
                <a:solidFill>
                  <a:srgbClr val="7030A0"/>
                </a:solidFill>
              </a:rPr>
              <a:t>230 g</a:t>
            </a:r>
          </a:p>
          <a:p>
            <a:r>
              <a:rPr lang="en-US" sz="1400" dirty="0">
                <a:solidFill>
                  <a:srgbClr val="7030A0"/>
                </a:solidFill>
              </a:rPr>
              <a:t>1589 g</a:t>
            </a:r>
          </a:p>
          <a:p>
            <a:r>
              <a:rPr lang="en-US" sz="1400" dirty="0">
                <a:solidFill>
                  <a:srgbClr val="7030A0"/>
                </a:solidFill>
              </a:rPr>
              <a:t>96 g</a:t>
            </a:r>
          </a:p>
        </p:txBody>
      </p:sp>
      <p:sp>
        <p:nvSpPr>
          <p:cNvPr id="5" name="TextBox 4">
            <a:extLst>
              <a:ext uri="{FF2B5EF4-FFF2-40B4-BE49-F238E27FC236}">
                <a16:creationId xmlns:a16="http://schemas.microsoft.com/office/drawing/2014/main" id="{DD6263B7-332F-527E-4AFD-9EB3742A3977}"/>
              </a:ext>
            </a:extLst>
          </p:cNvPr>
          <p:cNvSpPr txBox="1"/>
          <p:nvPr/>
        </p:nvSpPr>
        <p:spPr>
          <a:xfrm>
            <a:off x="5420505" y="5123777"/>
            <a:ext cx="648063" cy="307777"/>
          </a:xfrm>
          <a:prstGeom prst="rect">
            <a:avLst/>
          </a:prstGeom>
          <a:noFill/>
        </p:spPr>
        <p:txBody>
          <a:bodyPr wrap="square">
            <a:spAutoFit/>
          </a:bodyPr>
          <a:lstStyle/>
          <a:p>
            <a:r>
              <a:rPr lang="en-US" sz="1400" dirty="0">
                <a:solidFill>
                  <a:srgbClr val="7030A0"/>
                </a:solidFill>
              </a:rPr>
              <a:t>132 g</a:t>
            </a:r>
            <a:endParaRPr lang="en-US" sz="1400" dirty="0"/>
          </a:p>
        </p:txBody>
      </p:sp>
      <p:sp>
        <p:nvSpPr>
          <p:cNvPr id="13" name="Rectangle 12">
            <a:extLst>
              <a:ext uri="{FF2B5EF4-FFF2-40B4-BE49-F238E27FC236}">
                <a16:creationId xmlns:a16="http://schemas.microsoft.com/office/drawing/2014/main" id="{CA3F66C6-2D49-5D89-3D32-5EE464A3A722}"/>
              </a:ext>
            </a:extLst>
          </p:cNvPr>
          <p:cNvSpPr/>
          <p:nvPr/>
        </p:nvSpPr>
        <p:spPr>
          <a:xfrm>
            <a:off x="5623559" y="2478024"/>
            <a:ext cx="2231137" cy="270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80656D-B9D8-099A-B2A0-0882341D2214}"/>
              </a:ext>
            </a:extLst>
          </p:cNvPr>
          <p:cNvSpPr txBox="1"/>
          <p:nvPr/>
        </p:nvSpPr>
        <p:spPr>
          <a:xfrm>
            <a:off x="6068568" y="1454625"/>
            <a:ext cx="5911600" cy="4093428"/>
          </a:xfrm>
          <a:prstGeom prst="rect">
            <a:avLst/>
          </a:prstGeom>
          <a:noFill/>
        </p:spPr>
        <p:txBody>
          <a:bodyPr wrap="square" rtlCol="0">
            <a:spAutoFit/>
          </a:bodyPr>
          <a:lstStyle/>
          <a:p>
            <a:r>
              <a:rPr lang="en-US" sz="2000" dirty="0">
                <a:solidFill>
                  <a:srgbClr val="7030A0"/>
                </a:solidFill>
              </a:rPr>
              <a:t>Remember: larger values </a:t>
            </a:r>
            <a:r>
              <a:rPr lang="en-US" sz="2000" dirty="0">
                <a:solidFill>
                  <a:srgbClr val="7030A0"/>
                </a:solidFill>
                <a:sym typeface="Wingdings" pitchFamily="2" charset="2"/>
              </a:rPr>
              <a:t> less nutritious fish portfolio</a:t>
            </a:r>
          </a:p>
          <a:p>
            <a:endParaRPr lang="en-US" sz="2000" dirty="0">
              <a:solidFill>
                <a:srgbClr val="7030A0"/>
              </a:solidFill>
              <a:sym typeface="Wingdings" pitchFamily="2" charset="2"/>
            </a:endParaRPr>
          </a:p>
          <a:p>
            <a:r>
              <a:rPr lang="en-US" sz="2000" dirty="0">
                <a:solidFill>
                  <a:srgbClr val="7030A0"/>
                </a:solidFill>
                <a:sym typeface="Wingdings" pitchFamily="2" charset="2"/>
              </a:rPr>
              <a:t>System level portfolio appears most nutritious</a:t>
            </a:r>
          </a:p>
          <a:p>
            <a:endParaRPr lang="en-US" sz="2000" dirty="0">
              <a:solidFill>
                <a:srgbClr val="7030A0"/>
              </a:solidFill>
              <a:sym typeface="Wingdings" pitchFamily="2" charset="2"/>
            </a:endParaRPr>
          </a:p>
          <a:p>
            <a:r>
              <a:rPr lang="en-US" sz="2000" dirty="0">
                <a:solidFill>
                  <a:srgbClr val="7030A0"/>
                </a:solidFill>
                <a:sym typeface="Wingdings" pitchFamily="2" charset="2"/>
              </a:rPr>
              <a:t>Catch and consumption portfolios </a:t>
            </a:r>
          </a:p>
          <a:p>
            <a:pPr marL="342900" indent="-342900">
              <a:buFont typeface="Arial" panose="020B0604020202020204" pitchFamily="34" charset="0"/>
              <a:buChar char="•"/>
            </a:pPr>
            <a:r>
              <a:rPr lang="en-US" sz="2000" dirty="0">
                <a:solidFill>
                  <a:srgbClr val="7030A0"/>
                </a:solidFill>
                <a:sym typeface="Wingdings" pitchFamily="2" charset="2"/>
              </a:rPr>
              <a:t>Very similar to each other</a:t>
            </a:r>
          </a:p>
          <a:p>
            <a:pPr marL="342900" indent="-342900">
              <a:buFont typeface="Arial" panose="020B0604020202020204" pitchFamily="34" charset="0"/>
              <a:buChar char="•"/>
            </a:pPr>
            <a:r>
              <a:rPr lang="en-US" sz="2000" dirty="0">
                <a:solidFill>
                  <a:srgbClr val="7030A0"/>
                </a:solidFill>
                <a:sym typeface="Wingdings" pitchFamily="2" charset="2"/>
              </a:rPr>
              <a:t>Less nutritious than system level (and CFR)</a:t>
            </a:r>
          </a:p>
          <a:p>
            <a:endParaRPr lang="en-US" sz="2000" dirty="0">
              <a:solidFill>
                <a:srgbClr val="7030A0"/>
              </a:solidFill>
              <a:sym typeface="Wingdings" pitchFamily="2" charset="2"/>
            </a:endParaRPr>
          </a:p>
          <a:p>
            <a:r>
              <a:rPr lang="en-US" sz="2000" dirty="0">
                <a:solidFill>
                  <a:srgbClr val="7030A0"/>
                </a:solidFill>
                <a:sym typeface="Wingdings" pitchFamily="2" charset="2"/>
              </a:rPr>
              <a:t>Sold portfolio</a:t>
            </a:r>
          </a:p>
          <a:p>
            <a:pPr marL="342900" indent="-342900">
              <a:buFont typeface="Arial" panose="020B0604020202020204" pitchFamily="34" charset="0"/>
              <a:buChar char="•"/>
            </a:pPr>
            <a:r>
              <a:rPr lang="en-US" sz="2000" dirty="0">
                <a:solidFill>
                  <a:srgbClr val="7030A0"/>
                </a:solidFill>
                <a:sym typeface="Wingdings" pitchFamily="2" charset="2"/>
              </a:rPr>
              <a:t>Overall less nutritious</a:t>
            </a:r>
          </a:p>
          <a:p>
            <a:pPr marL="342900" indent="-342900">
              <a:buFont typeface="Arial" panose="020B0604020202020204" pitchFamily="34" charset="0"/>
              <a:buChar char="•"/>
            </a:pPr>
            <a:r>
              <a:rPr lang="en-US" sz="2000" dirty="0">
                <a:solidFill>
                  <a:srgbClr val="7030A0"/>
                </a:solidFill>
                <a:sym typeface="Wingdings" pitchFamily="2" charset="2"/>
              </a:rPr>
              <a:t>Much more variation</a:t>
            </a:r>
          </a:p>
          <a:p>
            <a:endParaRPr lang="en-US" sz="2000" dirty="0">
              <a:solidFill>
                <a:srgbClr val="7030A0"/>
              </a:solidFill>
              <a:sym typeface="Wingdings" pitchFamily="2" charset="2"/>
            </a:endParaRPr>
          </a:p>
        </p:txBody>
      </p:sp>
      <p:sp>
        <p:nvSpPr>
          <p:cNvPr id="15" name="TextBox 14">
            <a:extLst>
              <a:ext uri="{FF2B5EF4-FFF2-40B4-BE49-F238E27FC236}">
                <a16:creationId xmlns:a16="http://schemas.microsoft.com/office/drawing/2014/main" id="{A23AB0F7-C533-D267-DC58-C39968E53569}"/>
              </a:ext>
            </a:extLst>
          </p:cNvPr>
          <p:cNvSpPr txBox="1"/>
          <p:nvPr/>
        </p:nvSpPr>
        <p:spPr>
          <a:xfrm>
            <a:off x="1271016" y="1798530"/>
            <a:ext cx="4140345" cy="307777"/>
          </a:xfrm>
          <a:prstGeom prst="rect">
            <a:avLst/>
          </a:prstGeom>
          <a:noFill/>
        </p:spPr>
        <p:txBody>
          <a:bodyPr wrap="square">
            <a:spAutoFit/>
          </a:bodyPr>
          <a:lstStyle/>
          <a:p>
            <a:r>
              <a:rPr lang="en-US" sz="1400" dirty="0">
                <a:solidFill>
                  <a:srgbClr val="7030A0"/>
                </a:solidFill>
              </a:rPr>
              <a:t>CFR                    Catch                 Consumption             Sold</a:t>
            </a:r>
            <a:endParaRPr lang="en-US" sz="1400" dirty="0"/>
          </a:p>
        </p:txBody>
      </p:sp>
    </p:spTree>
    <p:extLst>
      <p:ext uri="{BB962C8B-B14F-4D97-AF65-F5344CB8AC3E}">
        <p14:creationId xmlns:p14="http://schemas.microsoft.com/office/powerpoint/2010/main" val="40076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DE7E-1041-3F5B-80D1-CCB435DD0FBD}"/>
              </a:ext>
            </a:extLst>
          </p:cNvPr>
          <p:cNvSpPr>
            <a:spLocks noGrp="1"/>
          </p:cNvSpPr>
          <p:nvPr>
            <p:ph type="title"/>
          </p:nvPr>
        </p:nvSpPr>
        <p:spPr/>
        <p:txBody>
          <a:bodyPr/>
          <a:lstStyle/>
          <a:p>
            <a:r>
              <a:rPr lang="en-US" dirty="0"/>
              <a:t>Notes from October 2022</a:t>
            </a:r>
          </a:p>
        </p:txBody>
      </p:sp>
      <p:sp>
        <p:nvSpPr>
          <p:cNvPr id="3" name="Content Placeholder 2">
            <a:extLst>
              <a:ext uri="{FF2B5EF4-FFF2-40B4-BE49-F238E27FC236}">
                <a16:creationId xmlns:a16="http://schemas.microsoft.com/office/drawing/2014/main" id="{937A02D2-8613-31EA-0F27-52F6087A4C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7147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eft Bracket 22">
            <a:extLst>
              <a:ext uri="{FF2B5EF4-FFF2-40B4-BE49-F238E27FC236}">
                <a16:creationId xmlns:a16="http://schemas.microsoft.com/office/drawing/2014/main" id="{28E9375E-9BC6-BB70-B4DA-17255B435FDD}"/>
              </a:ext>
            </a:extLst>
          </p:cNvPr>
          <p:cNvSpPr/>
          <p:nvPr/>
        </p:nvSpPr>
        <p:spPr>
          <a:xfrm rot="16200000">
            <a:off x="1724758" y="4722026"/>
            <a:ext cx="241739" cy="124860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5B1EFBE8-E936-FBAD-BBA3-97C068D0AA2A}"/>
              </a:ext>
            </a:extLst>
          </p:cNvPr>
          <p:cNvSpPr/>
          <p:nvPr/>
        </p:nvSpPr>
        <p:spPr>
          <a:xfrm rot="16200000">
            <a:off x="5607797" y="3486528"/>
            <a:ext cx="241739" cy="37195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a:extLst>
              <a:ext uri="{FF2B5EF4-FFF2-40B4-BE49-F238E27FC236}">
                <a16:creationId xmlns:a16="http://schemas.microsoft.com/office/drawing/2014/main" id="{DB1AFDCC-3A2E-FAAE-125D-AC7432672521}"/>
              </a:ext>
            </a:extLst>
          </p:cNvPr>
          <p:cNvSpPr/>
          <p:nvPr/>
        </p:nvSpPr>
        <p:spPr>
          <a:xfrm rot="16200000">
            <a:off x="9670813" y="4615618"/>
            <a:ext cx="234943" cy="145461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C9AA971-1CD9-52DD-BE72-2D0BC77A20A9}"/>
              </a:ext>
            </a:extLst>
          </p:cNvPr>
          <p:cNvSpPr txBox="1"/>
          <p:nvPr/>
        </p:nvSpPr>
        <p:spPr>
          <a:xfrm>
            <a:off x="882869" y="5548622"/>
            <a:ext cx="1702673" cy="830997"/>
          </a:xfrm>
          <a:prstGeom prst="rect">
            <a:avLst/>
          </a:prstGeom>
          <a:noFill/>
        </p:spPr>
        <p:txBody>
          <a:bodyPr wrap="square" rtlCol="0">
            <a:spAutoFit/>
          </a:bodyPr>
          <a:lstStyle/>
          <a:p>
            <a:pPr algn="ctr"/>
            <a:r>
              <a:rPr lang="en-US" sz="1600" i="1" dirty="0"/>
              <a:t>Biomonitoring data</a:t>
            </a:r>
          </a:p>
          <a:p>
            <a:pPr algn="ctr"/>
            <a:r>
              <a:rPr lang="en-US" sz="1600" i="1" dirty="0"/>
              <a:t>CFR-level</a:t>
            </a:r>
          </a:p>
        </p:txBody>
      </p:sp>
      <p:sp>
        <p:nvSpPr>
          <p:cNvPr id="27" name="TextBox 26">
            <a:extLst>
              <a:ext uri="{FF2B5EF4-FFF2-40B4-BE49-F238E27FC236}">
                <a16:creationId xmlns:a16="http://schemas.microsoft.com/office/drawing/2014/main" id="{69D63CF1-FF8D-CBDB-04E4-04A9C5579268}"/>
              </a:ext>
            </a:extLst>
          </p:cNvPr>
          <p:cNvSpPr txBox="1"/>
          <p:nvPr/>
        </p:nvSpPr>
        <p:spPr>
          <a:xfrm>
            <a:off x="3868868" y="5580234"/>
            <a:ext cx="3719595" cy="584775"/>
          </a:xfrm>
          <a:prstGeom prst="rect">
            <a:avLst/>
          </a:prstGeom>
          <a:noFill/>
        </p:spPr>
        <p:txBody>
          <a:bodyPr wrap="square" rtlCol="0">
            <a:spAutoFit/>
          </a:bodyPr>
          <a:lstStyle/>
          <a:p>
            <a:pPr algn="ctr"/>
            <a:r>
              <a:rPr lang="en-US" sz="1600" i="1" dirty="0"/>
              <a:t>Catch and consumption monitoring data</a:t>
            </a:r>
          </a:p>
          <a:p>
            <a:pPr algn="ctr"/>
            <a:r>
              <a:rPr lang="en-US" sz="1600" i="1" dirty="0"/>
              <a:t>Household-level</a:t>
            </a:r>
          </a:p>
        </p:txBody>
      </p:sp>
      <p:sp>
        <p:nvSpPr>
          <p:cNvPr id="28" name="TextBox 27">
            <a:extLst>
              <a:ext uri="{FF2B5EF4-FFF2-40B4-BE49-F238E27FC236}">
                <a16:creationId xmlns:a16="http://schemas.microsoft.com/office/drawing/2014/main" id="{C362F350-582E-5B0A-BE10-AA1B7F904861}"/>
              </a:ext>
            </a:extLst>
          </p:cNvPr>
          <p:cNvSpPr txBox="1"/>
          <p:nvPr/>
        </p:nvSpPr>
        <p:spPr>
          <a:xfrm>
            <a:off x="8954807" y="5548622"/>
            <a:ext cx="1702673" cy="584775"/>
          </a:xfrm>
          <a:prstGeom prst="rect">
            <a:avLst/>
          </a:prstGeom>
          <a:noFill/>
        </p:spPr>
        <p:txBody>
          <a:bodyPr wrap="square" rtlCol="0">
            <a:spAutoFit/>
          </a:bodyPr>
          <a:lstStyle/>
          <a:p>
            <a:pPr algn="ctr"/>
            <a:r>
              <a:rPr lang="en-US" sz="1600" i="1" dirty="0"/>
              <a:t>Nutrient database</a:t>
            </a:r>
          </a:p>
          <a:p>
            <a:pPr algn="ctr"/>
            <a:r>
              <a:rPr lang="en-US" sz="1600" i="1"/>
              <a:t>Species-level</a:t>
            </a:r>
            <a:endParaRPr lang="en-US" sz="1600" i="1" dirty="0"/>
          </a:p>
        </p:txBody>
      </p:sp>
      <p:sp>
        <p:nvSpPr>
          <p:cNvPr id="2" name="TextBox 1">
            <a:extLst>
              <a:ext uri="{FF2B5EF4-FFF2-40B4-BE49-F238E27FC236}">
                <a16:creationId xmlns:a16="http://schemas.microsoft.com/office/drawing/2014/main" id="{BA97F6B0-7D60-862F-8854-A2A813CF085D}"/>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2" name="TextBox 11">
            <a:extLst>
              <a:ext uri="{FF2B5EF4-FFF2-40B4-BE49-F238E27FC236}">
                <a16:creationId xmlns:a16="http://schemas.microsoft.com/office/drawing/2014/main" id="{A53B6672-DFEC-5995-F09C-99FAE17B896E}"/>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3" name="Straight Arrow Connector 12">
            <a:extLst>
              <a:ext uri="{FF2B5EF4-FFF2-40B4-BE49-F238E27FC236}">
                <a16:creationId xmlns:a16="http://schemas.microsoft.com/office/drawing/2014/main" id="{F86E463D-6102-1938-3684-AE307CBD1D53}"/>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F8C816-CFA1-754F-6916-461CCE3B3A02}"/>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76E517EC-FFB8-C175-8537-8B86E55D5A7F}"/>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79719B35-6B54-F3B4-9906-C7B4D2FCF65D}"/>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8604F0-B61C-0F41-F672-7C8E4076D400}"/>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28DBECB-3619-D273-03A2-17F972F3C4A3}"/>
              </a:ext>
            </a:extLst>
          </p:cNvPr>
          <p:cNvSpPr txBox="1"/>
          <p:nvPr/>
        </p:nvSpPr>
        <p:spPr>
          <a:xfrm>
            <a:off x="1028886" y="401437"/>
            <a:ext cx="6622637" cy="584775"/>
          </a:xfrm>
          <a:prstGeom prst="rect">
            <a:avLst/>
          </a:prstGeom>
          <a:noFill/>
        </p:spPr>
        <p:txBody>
          <a:bodyPr wrap="square" rtlCol="0">
            <a:spAutoFit/>
          </a:bodyPr>
          <a:lstStyle/>
          <a:p>
            <a:r>
              <a:rPr lang="en-US" sz="3200" dirty="0"/>
              <a:t>Working diagram and data sources</a:t>
            </a:r>
          </a:p>
        </p:txBody>
      </p:sp>
    </p:spTree>
    <p:extLst>
      <p:ext uri="{BB962C8B-B14F-4D97-AF65-F5344CB8AC3E}">
        <p14:creationId xmlns:p14="http://schemas.microsoft.com/office/powerpoint/2010/main" val="165478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solidFill>
                  <a:schemeClr val="tx1">
                    <a:alpha val="20000"/>
                  </a:schemeClr>
                </a:solidFill>
              </a:rPr>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2096723"/>
            <a:ext cx="1261239" cy="593866"/>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solidFill>
                  <a:schemeClr val="tx1">
                    <a:alpha val="20000"/>
                  </a:schemeClr>
                </a:solidFill>
              </a:rPr>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1a: How does system diversity relate to catch diversity?</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alphaModFix amt="16000"/>
          </a:blip>
          <a:stretch>
            <a:fillRect/>
          </a:stretch>
        </p:blipFill>
        <p:spPr>
          <a:xfrm>
            <a:off x="6310255" y="927642"/>
            <a:ext cx="1177905" cy="542813"/>
          </a:xfrm>
          <a:prstGeom prst="rect">
            <a:avLst/>
          </a:prstGeom>
        </p:spPr>
      </p:pic>
      <p:sp>
        <p:nvSpPr>
          <p:cNvPr id="18" name="TextBox 17">
            <a:extLst>
              <a:ext uri="{FF2B5EF4-FFF2-40B4-BE49-F238E27FC236}">
                <a16:creationId xmlns:a16="http://schemas.microsoft.com/office/drawing/2014/main" id="{67B32EB1-994E-F077-3A46-9A7467993254}"/>
              </a:ext>
            </a:extLst>
          </p:cNvPr>
          <p:cNvSpPr txBox="1"/>
          <p:nvPr/>
        </p:nvSpPr>
        <p:spPr>
          <a:xfrm>
            <a:off x="543337" y="4824565"/>
            <a:ext cx="3307444" cy="646331"/>
          </a:xfrm>
          <a:prstGeom prst="rect">
            <a:avLst/>
          </a:prstGeom>
          <a:noFill/>
        </p:spPr>
        <p:txBody>
          <a:bodyPr wrap="none" rtlCol="0">
            <a:spAutoFit/>
          </a:bodyPr>
          <a:lstStyle/>
          <a:p>
            <a:pPr algn="ctr"/>
            <a:r>
              <a:rPr lang="en-US" dirty="0">
                <a:solidFill>
                  <a:schemeClr val="tx1">
                    <a:alpha val="20000"/>
                  </a:schemeClr>
                </a:solidFill>
              </a:rPr>
              <a:t>Ecological traits</a:t>
            </a:r>
          </a:p>
          <a:p>
            <a:pPr algn="ctr"/>
            <a:r>
              <a:rPr lang="en-US" i="1" dirty="0">
                <a:solidFill>
                  <a:schemeClr val="tx1">
                    <a:alpha val="20000"/>
                  </a:schemeClr>
                </a:solidFill>
              </a:rPr>
              <a:t>Abundance, size, nutrient content</a:t>
            </a:r>
          </a:p>
        </p:txBody>
      </p:sp>
      <p:sp>
        <p:nvSpPr>
          <p:cNvPr id="19" name="TextBox 18">
            <a:extLst>
              <a:ext uri="{FF2B5EF4-FFF2-40B4-BE49-F238E27FC236}">
                <a16:creationId xmlns:a16="http://schemas.microsoft.com/office/drawing/2014/main" id="{0739056E-8906-EC08-6892-982B804D43AB}"/>
              </a:ext>
            </a:extLst>
          </p:cNvPr>
          <p:cNvSpPr txBox="1"/>
          <p:nvPr/>
        </p:nvSpPr>
        <p:spPr>
          <a:xfrm>
            <a:off x="4011769" y="4812361"/>
            <a:ext cx="3743397" cy="646331"/>
          </a:xfrm>
          <a:prstGeom prst="rect">
            <a:avLst/>
          </a:prstGeom>
          <a:noFill/>
        </p:spPr>
        <p:txBody>
          <a:bodyPr wrap="none" rtlCol="0">
            <a:spAutoFit/>
          </a:bodyPr>
          <a:lstStyle/>
          <a:p>
            <a:pPr algn="ctr"/>
            <a:r>
              <a:rPr lang="en-US" dirty="0">
                <a:solidFill>
                  <a:schemeClr val="tx1">
                    <a:alpha val="20000"/>
                  </a:schemeClr>
                </a:solidFill>
              </a:rPr>
              <a:t>Household characteristics</a:t>
            </a:r>
          </a:p>
          <a:p>
            <a:pPr algn="ctr"/>
            <a:r>
              <a:rPr lang="en-US" i="1" dirty="0">
                <a:solidFill>
                  <a:schemeClr val="tx1">
                    <a:alpha val="20000"/>
                  </a:schemeClr>
                </a:solidFill>
              </a:rPr>
              <a:t>Demographics, income, market access</a:t>
            </a:r>
          </a:p>
        </p:txBody>
      </p:sp>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solidFill>
                  <a:schemeClr val="tx1">
                    <a:alpha val="20000"/>
                  </a:schemeClr>
                </a:solidFill>
              </a:rPr>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solidFill>
                  <a:schemeClr val="tx1">
                    <a:alpha val="20000"/>
                  </a:schemeClr>
                </a:solidFill>
              </a:rPr>
              <a:t>1c</a:t>
            </a:r>
          </a:p>
        </p:txBody>
      </p:sp>
      <p:sp>
        <p:nvSpPr>
          <p:cNvPr id="34" name="Left Bracket 33">
            <a:extLst>
              <a:ext uri="{FF2B5EF4-FFF2-40B4-BE49-F238E27FC236}">
                <a16:creationId xmlns:a16="http://schemas.microsoft.com/office/drawing/2014/main" id="{8E313516-7551-5F0D-3245-15BDBA45B58B}"/>
              </a:ext>
            </a:extLst>
          </p:cNvPr>
          <p:cNvSpPr/>
          <p:nvPr/>
        </p:nvSpPr>
        <p:spPr>
          <a:xfrm rot="16200000">
            <a:off x="3881790" y="-172547"/>
            <a:ext cx="170079" cy="7104510"/>
          </a:xfrm>
          <a:prstGeom prst="leftBracket">
            <a:avLst/>
          </a:prstGeom>
          <a:ln w="38100">
            <a:solidFill>
              <a:schemeClr val="tx1">
                <a:alpha val="6593"/>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313199F-FF77-863F-E876-936D59F494BC}"/>
              </a:ext>
            </a:extLst>
          </p:cNvPr>
          <p:cNvSpPr txBox="1"/>
          <p:nvPr/>
        </p:nvSpPr>
        <p:spPr>
          <a:xfrm>
            <a:off x="2306206" y="3784337"/>
            <a:ext cx="412292" cy="369332"/>
          </a:xfrm>
          <a:prstGeom prst="rect">
            <a:avLst/>
          </a:prstGeom>
          <a:noFill/>
        </p:spPr>
        <p:txBody>
          <a:bodyPr wrap="none" rtlCol="0">
            <a:spAutoFit/>
          </a:bodyPr>
          <a:lstStyle/>
          <a:p>
            <a:r>
              <a:rPr lang="en-US" dirty="0">
                <a:solidFill>
                  <a:schemeClr val="tx1">
                    <a:alpha val="20000"/>
                  </a:schemeClr>
                </a:solidFill>
              </a:rPr>
              <a:t>2a</a:t>
            </a:r>
          </a:p>
        </p:txBody>
      </p: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solidFill>
                  <a:schemeClr val="tx1">
                    <a:alpha val="20000"/>
                  </a:schemeClr>
                </a:solidFill>
              </a:rPr>
              <a:t>2b</a:t>
            </a:r>
          </a:p>
        </p:txBody>
      </p:sp>
      <p:cxnSp>
        <p:nvCxnSpPr>
          <p:cNvPr id="42" name="Straight Arrow Connector 41">
            <a:extLst>
              <a:ext uri="{FF2B5EF4-FFF2-40B4-BE49-F238E27FC236}">
                <a16:creationId xmlns:a16="http://schemas.microsoft.com/office/drawing/2014/main" id="{83EC4B47-0230-3603-56CB-AC7ED6B72A89}"/>
              </a:ext>
            </a:extLst>
          </p:cNvPr>
          <p:cNvCxnSpPr>
            <a:cxnSpLocks/>
          </p:cNvCxnSpPr>
          <p:nvPr/>
        </p:nvCxnSpPr>
        <p:spPr>
          <a:xfrm flipV="1">
            <a:off x="2193477" y="3580188"/>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stretch>
            <a:fillRect/>
          </a:stretch>
        </p:blipFill>
        <p:spPr>
          <a:xfrm>
            <a:off x="3907559" y="1417734"/>
            <a:ext cx="752865" cy="884317"/>
          </a:xfrm>
          <a:prstGeom prst="rect">
            <a:avLst/>
          </a:prstGeom>
        </p:spPr>
      </p:pic>
      <p:pic>
        <p:nvPicPr>
          <p:cNvPr id="45" name="Picture 2" descr="Related image">
            <a:extLst>
              <a:ext uri="{FF2B5EF4-FFF2-40B4-BE49-F238E27FC236}">
                <a16:creationId xmlns:a16="http://schemas.microsoft.com/office/drawing/2014/main" id="{EB143EDA-F12F-11C0-35D8-FDB76EDF0900}"/>
              </a:ext>
            </a:extLst>
          </p:cNvPr>
          <p:cNvPicPr>
            <a:picLocks noChangeAspect="1" noChangeArrowheads="1"/>
          </p:cNvPicPr>
          <p:nvPr/>
        </p:nvPicPr>
        <p:blipFill rotWithShape="1">
          <a:blip r:embed="rId5">
            <a:alphaModFix amt="12000"/>
            <a:extLst>
              <a:ext uri="{28A0092B-C50C-407E-A947-70E740481C1C}">
                <a14:useLocalDpi xmlns:a14="http://schemas.microsoft.com/office/drawing/2010/main" val="0"/>
              </a:ext>
            </a:extLst>
          </a:blip>
          <a:srcRect l="57136" t="28799" r="12167"/>
          <a:stretch/>
        </p:blipFill>
        <p:spPr bwMode="auto">
          <a:xfrm rot="16200000">
            <a:off x="2106145" y="4028539"/>
            <a:ext cx="454088" cy="105323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alphaModFix amt="16000"/>
            </a:blip>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alphaModFix amt="19000"/>
            </a:blip>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mt="15000"/>
          </a:blip>
          <a:stretch>
            <a:fillRect/>
          </a:stretch>
        </p:blipFill>
        <p:spPr>
          <a:xfrm>
            <a:off x="6464125" y="2177331"/>
            <a:ext cx="758898" cy="656846"/>
          </a:xfrm>
          <a:prstGeom prst="rect">
            <a:avLst/>
          </a:prstGeom>
        </p:spPr>
      </p:pic>
    </p:spTree>
    <p:extLst>
      <p:ext uri="{BB962C8B-B14F-4D97-AF65-F5344CB8AC3E}">
        <p14:creationId xmlns:p14="http://schemas.microsoft.com/office/powerpoint/2010/main" val="223262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6342546-485B-6BA7-CEDB-87BA74EAF36C}"/>
              </a:ext>
            </a:extLst>
          </p:cNvPr>
          <p:cNvPicPr>
            <a:picLocks noChangeAspect="1"/>
          </p:cNvPicPr>
          <p:nvPr/>
        </p:nvPicPr>
        <p:blipFill>
          <a:blip r:embed="rId2"/>
          <a:stretch>
            <a:fillRect/>
          </a:stretch>
        </p:blipFill>
        <p:spPr>
          <a:xfrm>
            <a:off x="916050" y="23120"/>
            <a:ext cx="3944981" cy="2957756"/>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662534" y="2749143"/>
            <a:ext cx="1702673" cy="261610"/>
          </a:xfrm>
          <a:prstGeom prst="rect">
            <a:avLst/>
          </a:prstGeom>
          <a:noFill/>
        </p:spPr>
        <p:txBody>
          <a:bodyPr wrap="square" rtlCol="0">
            <a:spAutoFit/>
          </a:bodyPr>
          <a:lstStyle/>
          <a:p>
            <a:pPr algn="ctr"/>
            <a:r>
              <a:rPr lang="en-US" sz="1100" i="1" dirty="0"/>
              <a:t>Slope = 0.384</a:t>
            </a:r>
          </a:p>
        </p:txBody>
      </p:sp>
      <p:sp>
        <p:nvSpPr>
          <p:cNvPr id="2" name="TextBox 1">
            <a:extLst>
              <a:ext uri="{FF2B5EF4-FFF2-40B4-BE49-F238E27FC236}">
                <a16:creationId xmlns:a16="http://schemas.microsoft.com/office/drawing/2014/main" id="{CE3BAACE-9243-5584-09CE-24B1380A2C91}"/>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FA3D6829-2458-F255-C550-01A0DB6F007D}"/>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88ADA90B-E961-3BBC-59E4-D50D7A97AFB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F41B9801-B445-A1B5-1EFD-FC1F33F09E19}"/>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54BEA7D5-5F6F-781C-D9B4-F5BF003258DE}"/>
              </a:ext>
            </a:extLst>
          </p:cNvPr>
          <p:cNvCxnSpPr>
            <a:stCxn id="2" idx="3"/>
          </p:cNvCxnSpPr>
          <p:nvPr/>
        </p:nvCxnSpPr>
        <p:spPr>
          <a:xfrm flipV="1">
            <a:off x="2396358" y="3303223"/>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9D9ABD-465D-9C71-746A-B85282C83661}"/>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67E2B7-E65E-D888-7A5C-FE4A364988A2}"/>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44B812-D778-4F0D-F240-85F3173B5123}"/>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241CAF-A4CA-6275-9BB4-0FE068634267}"/>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E31B4034-F867-1E0F-6582-AF66300136EA}"/>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030E28BF-4CAF-F9AE-3729-72F060B0D446}"/>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31A6E0-2FF3-465D-96BF-6B83BDE661D1}"/>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26F031-3FEA-74BB-358B-6EC467D496F2}"/>
              </a:ext>
            </a:extLst>
          </p:cNvPr>
          <p:cNvPicPr>
            <a:picLocks noChangeAspect="1"/>
          </p:cNvPicPr>
          <p:nvPr/>
        </p:nvPicPr>
        <p:blipFill>
          <a:blip r:embed="rId3"/>
          <a:stretch>
            <a:fillRect/>
          </a:stretch>
        </p:blipFill>
        <p:spPr>
          <a:xfrm>
            <a:off x="4172155" y="565160"/>
            <a:ext cx="7708900" cy="5715000"/>
          </a:xfrm>
          <a:prstGeom prst="rect">
            <a:avLst/>
          </a:prstGeom>
        </p:spPr>
      </p:pic>
    </p:spTree>
    <p:extLst>
      <p:ext uri="{BB962C8B-B14F-4D97-AF65-F5344CB8AC3E}">
        <p14:creationId xmlns:p14="http://schemas.microsoft.com/office/powerpoint/2010/main" val="1309876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886DCF-38A6-3D8B-9827-1D8733F1F222}"/>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5" name="TextBox 4">
            <a:extLst>
              <a:ext uri="{FF2B5EF4-FFF2-40B4-BE49-F238E27FC236}">
                <a16:creationId xmlns:a16="http://schemas.microsoft.com/office/drawing/2014/main" id="{664B4B13-C028-3DDD-E09C-11EAC1F1DAA8}"/>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6" name="TextBox 5">
            <a:extLst>
              <a:ext uri="{FF2B5EF4-FFF2-40B4-BE49-F238E27FC236}">
                <a16:creationId xmlns:a16="http://schemas.microsoft.com/office/drawing/2014/main" id="{DCA63ED4-EB04-4798-FF00-0CA8DE5F53A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7" name="TextBox 6">
            <a:extLst>
              <a:ext uri="{FF2B5EF4-FFF2-40B4-BE49-F238E27FC236}">
                <a16:creationId xmlns:a16="http://schemas.microsoft.com/office/drawing/2014/main" id="{1D2A4040-5668-55B0-86D9-7DB3BB41F94E}"/>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9" name="Straight Arrow Connector 8">
            <a:extLst>
              <a:ext uri="{FF2B5EF4-FFF2-40B4-BE49-F238E27FC236}">
                <a16:creationId xmlns:a16="http://schemas.microsoft.com/office/drawing/2014/main" id="{6D089B18-47AD-7326-747A-8CD04619BACB}"/>
              </a:ext>
            </a:extLst>
          </p:cNvPr>
          <p:cNvCxnSpPr>
            <a:stCxn id="4" idx="3"/>
          </p:cNvCxnSpPr>
          <p:nvPr/>
        </p:nvCxnSpPr>
        <p:spPr>
          <a:xfrm flipV="1">
            <a:off x="2396358" y="3303223"/>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882864-D593-4FE4-9994-B5E7F54BC21F}"/>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C5F49C-BA65-A188-F8DC-FC1DEBA02744}"/>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55C267-0D87-4E2C-E29B-946624D045C8}"/>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DBDE21-785F-0106-0EAE-E23EFC5575F8}"/>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18" name="TextBox 17">
            <a:extLst>
              <a:ext uri="{FF2B5EF4-FFF2-40B4-BE49-F238E27FC236}">
                <a16:creationId xmlns:a16="http://schemas.microsoft.com/office/drawing/2014/main" id="{2413EA29-CE29-E5E7-3BDA-EEBAB2598972}"/>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19" name="Straight Arrow Connector 18">
            <a:extLst>
              <a:ext uri="{FF2B5EF4-FFF2-40B4-BE49-F238E27FC236}">
                <a16:creationId xmlns:a16="http://schemas.microsoft.com/office/drawing/2014/main" id="{D14AB8CF-926E-C8C8-AEAA-8A62D70EBB99}"/>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DC724F-C12B-EF96-10D2-82845EFC32FD}"/>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15496F2-6794-C9CC-58A5-42AC99B1153E}"/>
              </a:ext>
            </a:extLst>
          </p:cNvPr>
          <p:cNvPicPr>
            <a:picLocks noChangeAspect="1"/>
          </p:cNvPicPr>
          <p:nvPr/>
        </p:nvPicPr>
        <p:blipFill>
          <a:blip r:embed="rId2"/>
          <a:stretch>
            <a:fillRect/>
          </a:stretch>
        </p:blipFill>
        <p:spPr>
          <a:xfrm>
            <a:off x="1078998" y="38033"/>
            <a:ext cx="3938001" cy="2952523"/>
          </a:xfrm>
          <a:prstGeom prst="rect">
            <a:avLst/>
          </a:prstGeom>
        </p:spPr>
      </p:pic>
      <p:pic>
        <p:nvPicPr>
          <p:cNvPr id="24" name="Picture 23">
            <a:extLst>
              <a:ext uri="{FF2B5EF4-FFF2-40B4-BE49-F238E27FC236}">
                <a16:creationId xmlns:a16="http://schemas.microsoft.com/office/drawing/2014/main" id="{A4F2726E-9530-4B0B-90A6-708BE94139F6}"/>
              </a:ext>
            </a:extLst>
          </p:cNvPr>
          <p:cNvPicPr>
            <a:picLocks noChangeAspect="1"/>
          </p:cNvPicPr>
          <p:nvPr/>
        </p:nvPicPr>
        <p:blipFill>
          <a:blip r:embed="rId3"/>
          <a:stretch>
            <a:fillRect/>
          </a:stretch>
        </p:blipFill>
        <p:spPr>
          <a:xfrm>
            <a:off x="1086386" y="3701865"/>
            <a:ext cx="3930614" cy="2946985"/>
          </a:xfrm>
          <a:prstGeom prst="rect">
            <a:avLst/>
          </a:prstGeom>
        </p:spPr>
      </p:pic>
      <p:sp>
        <p:nvSpPr>
          <p:cNvPr id="25" name="TextBox 24">
            <a:extLst>
              <a:ext uri="{FF2B5EF4-FFF2-40B4-BE49-F238E27FC236}">
                <a16:creationId xmlns:a16="http://schemas.microsoft.com/office/drawing/2014/main" id="{6749E04A-1B8E-AFAF-C585-9E2B46B58FDE}"/>
              </a:ext>
            </a:extLst>
          </p:cNvPr>
          <p:cNvSpPr txBox="1"/>
          <p:nvPr/>
        </p:nvSpPr>
        <p:spPr>
          <a:xfrm>
            <a:off x="930675" y="6364616"/>
            <a:ext cx="1702673" cy="261610"/>
          </a:xfrm>
          <a:prstGeom prst="rect">
            <a:avLst/>
          </a:prstGeom>
          <a:noFill/>
        </p:spPr>
        <p:txBody>
          <a:bodyPr wrap="square" rtlCol="0">
            <a:spAutoFit/>
          </a:bodyPr>
          <a:lstStyle/>
          <a:p>
            <a:pPr algn="ctr"/>
            <a:r>
              <a:rPr lang="en-US" sz="1100" i="1" dirty="0"/>
              <a:t>Slope = 0.376</a:t>
            </a:r>
          </a:p>
        </p:txBody>
      </p:sp>
      <p:sp>
        <p:nvSpPr>
          <p:cNvPr id="26" name="TextBox 25">
            <a:extLst>
              <a:ext uri="{FF2B5EF4-FFF2-40B4-BE49-F238E27FC236}">
                <a16:creationId xmlns:a16="http://schemas.microsoft.com/office/drawing/2014/main" id="{C4C7AC84-E92F-8F2A-2E4F-2CA4EB271599}"/>
              </a:ext>
            </a:extLst>
          </p:cNvPr>
          <p:cNvSpPr txBox="1"/>
          <p:nvPr/>
        </p:nvSpPr>
        <p:spPr>
          <a:xfrm>
            <a:off x="930674" y="2773779"/>
            <a:ext cx="1702673" cy="261610"/>
          </a:xfrm>
          <a:prstGeom prst="rect">
            <a:avLst/>
          </a:prstGeom>
          <a:noFill/>
        </p:spPr>
        <p:txBody>
          <a:bodyPr wrap="square" rtlCol="0">
            <a:spAutoFit/>
          </a:bodyPr>
          <a:lstStyle/>
          <a:p>
            <a:pPr algn="ctr"/>
            <a:r>
              <a:rPr lang="en-US" sz="1100" i="1" dirty="0"/>
              <a:t>Slope = 0.486</a:t>
            </a:r>
          </a:p>
        </p:txBody>
      </p:sp>
      <p:sp>
        <p:nvSpPr>
          <p:cNvPr id="2" name="TextBox 1">
            <a:extLst>
              <a:ext uri="{FF2B5EF4-FFF2-40B4-BE49-F238E27FC236}">
                <a16:creationId xmlns:a16="http://schemas.microsoft.com/office/drawing/2014/main" id="{84B991FC-6E9E-E4C1-9556-29C90FB34EEF}"/>
              </a:ext>
            </a:extLst>
          </p:cNvPr>
          <p:cNvSpPr txBox="1"/>
          <p:nvPr/>
        </p:nvSpPr>
        <p:spPr>
          <a:xfrm>
            <a:off x="6096000" y="1306286"/>
            <a:ext cx="3895875" cy="369332"/>
          </a:xfrm>
          <a:prstGeom prst="rect">
            <a:avLst/>
          </a:prstGeom>
          <a:noFill/>
        </p:spPr>
        <p:txBody>
          <a:bodyPr wrap="none" rtlCol="0">
            <a:spAutoFit/>
          </a:bodyPr>
          <a:lstStyle/>
          <a:p>
            <a:r>
              <a:rPr lang="en-US" dirty="0"/>
              <a:t>Color code by CFR type, maybe CFR size</a:t>
            </a:r>
          </a:p>
        </p:txBody>
      </p:sp>
    </p:spTree>
    <p:extLst>
      <p:ext uri="{BB962C8B-B14F-4D97-AF65-F5344CB8AC3E}">
        <p14:creationId xmlns:p14="http://schemas.microsoft.com/office/powerpoint/2010/main" val="4134533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114E54A-62C8-80AF-5482-E437B31D8148}"/>
              </a:ext>
            </a:extLst>
          </p:cNvPr>
          <p:cNvPicPr>
            <a:picLocks noChangeAspect="1"/>
          </p:cNvPicPr>
          <p:nvPr/>
        </p:nvPicPr>
        <p:blipFill>
          <a:blip r:embed="rId2"/>
          <a:stretch>
            <a:fillRect/>
          </a:stretch>
        </p:blipFill>
        <p:spPr>
          <a:xfrm>
            <a:off x="1164277" y="0"/>
            <a:ext cx="3769862" cy="2826460"/>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975941" y="2590622"/>
            <a:ext cx="1702673" cy="261610"/>
          </a:xfrm>
          <a:prstGeom prst="rect">
            <a:avLst/>
          </a:prstGeom>
          <a:noFill/>
        </p:spPr>
        <p:txBody>
          <a:bodyPr wrap="square" rtlCol="0">
            <a:spAutoFit/>
          </a:bodyPr>
          <a:lstStyle/>
          <a:p>
            <a:pPr algn="ctr"/>
            <a:r>
              <a:rPr lang="en-US" sz="1100" i="1" dirty="0"/>
              <a:t>Slope = 0.979</a:t>
            </a:r>
          </a:p>
        </p:txBody>
      </p:sp>
      <p:sp>
        <p:nvSpPr>
          <p:cNvPr id="2" name="TextBox 1">
            <a:extLst>
              <a:ext uri="{FF2B5EF4-FFF2-40B4-BE49-F238E27FC236}">
                <a16:creationId xmlns:a16="http://schemas.microsoft.com/office/drawing/2014/main" id="{776FCD88-2730-5750-43B8-E00F5DD9FF29}"/>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09C428C7-389D-191E-C517-1C788D1CFCCE}"/>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38B7913C-41FC-FFAE-0697-BE008DF617E0}"/>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8FF18969-34FE-297A-75D7-A26B65417604}"/>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CC744406-EF1B-3651-8B62-284D33C72032}"/>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B980981-2DC9-BCA7-3521-D7F1F7A88AAA}"/>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243D66-D11B-D9B7-F2B3-5936BCAD0E3B}"/>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55E6C-98B7-C497-3C8B-70CC68721FA9}"/>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C009C5-6F6C-31EE-BFFC-00735514C270}"/>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18066C8E-1146-D7BA-6BAA-ED97A45EDC4D}"/>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8F078938-5C6F-485C-3041-69CDC32EEF44}"/>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D4085C-E675-76CE-0C9E-CE3217FB91F3}"/>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6A49F73-941A-7A26-232A-259F3C44FBAC}"/>
              </a:ext>
            </a:extLst>
          </p:cNvPr>
          <p:cNvPicPr>
            <a:picLocks noChangeAspect="1"/>
          </p:cNvPicPr>
          <p:nvPr/>
        </p:nvPicPr>
        <p:blipFill>
          <a:blip r:embed="rId3"/>
          <a:stretch>
            <a:fillRect/>
          </a:stretch>
        </p:blipFill>
        <p:spPr>
          <a:xfrm>
            <a:off x="1173983" y="3729563"/>
            <a:ext cx="3760156" cy="2819183"/>
          </a:xfrm>
          <a:prstGeom prst="rect">
            <a:avLst/>
          </a:prstGeom>
        </p:spPr>
      </p:pic>
      <p:sp>
        <p:nvSpPr>
          <p:cNvPr id="33" name="TextBox 32">
            <a:extLst>
              <a:ext uri="{FF2B5EF4-FFF2-40B4-BE49-F238E27FC236}">
                <a16:creationId xmlns:a16="http://schemas.microsoft.com/office/drawing/2014/main" id="{0A98CB7E-1792-FE27-1B0A-84D1C8969162}"/>
              </a:ext>
            </a:extLst>
          </p:cNvPr>
          <p:cNvSpPr txBox="1"/>
          <p:nvPr/>
        </p:nvSpPr>
        <p:spPr>
          <a:xfrm>
            <a:off x="930675" y="6310298"/>
            <a:ext cx="1702673" cy="261610"/>
          </a:xfrm>
          <a:prstGeom prst="rect">
            <a:avLst/>
          </a:prstGeom>
          <a:noFill/>
        </p:spPr>
        <p:txBody>
          <a:bodyPr wrap="square" rtlCol="0">
            <a:spAutoFit/>
          </a:bodyPr>
          <a:lstStyle/>
          <a:p>
            <a:pPr algn="ctr"/>
            <a:r>
              <a:rPr lang="en-US" sz="1100" i="1" dirty="0"/>
              <a:t>Slope = 0.924</a:t>
            </a:r>
          </a:p>
        </p:txBody>
      </p:sp>
    </p:spTree>
    <p:extLst>
      <p:ext uri="{BB962C8B-B14F-4D97-AF65-F5344CB8AC3E}">
        <p14:creationId xmlns:p14="http://schemas.microsoft.com/office/powerpoint/2010/main" val="45134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ECE8758-D172-21FA-7ADA-C9C4B85A92B4}"/>
              </a:ext>
            </a:extLst>
          </p:cNvPr>
          <p:cNvPicPr>
            <a:picLocks noChangeAspect="1"/>
          </p:cNvPicPr>
          <p:nvPr/>
        </p:nvPicPr>
        <p:blipFill>
          <a:blip r:embed="rId2"/>
          <a:stretch>
            <a:fillRect/>
          </a:stretch>
        </p:blipFill>
        <p:spPr>
          <a:xfrm>
            <a:off x="855038" y="2918"/>
            <a:ext cx="4134866" cy="3100123"/>
          </a:xfrm>
          <a:prstGeom prst="rect">
            <a:avLst/>
          </a:prstGeom>
        </p:spPr>
      </p:pic>
      <p:pic>
        <p:nvPicPr>
          <p:cNvPr id="35" name="Picture 34">
            <a:extLst>
              <a:ext uri="{FF2B5EF4-FFF2-40B4-BE49-F238E27FC236}">
                <a16:creationId xmlns:a16="http://schemas.microsoft.com/office/drawing/2014/main" id="{6A3A6700-9C5F-402F-6F51-9259507590C5}"/>
              </a:ext>
            </a:extLst>
          </p:cNvPr>
          <p:cNvPicPr>
            <a:picLocks noChangeAspect="1"/>
          </p:cNvPicPr>
          <p:nvPr/>
        </p:nvPicPr>
        <p:blipFill>
          <a:blip r:embed="rId3"/>
          <a:stretch>
            <a:fillRect/>
          </a:stretch>
        </p:blipFill>
        <p:spPr>
          <a:xfrm>
            <a:off x="908215" y="3607228"/>
            <a:ext cx="4081689" cy="3060253"/>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857623" y="6394795"/>
            <a:ext cx="1702673" cy="261610"/>
          </a:xfrm>
          <a:prstGeom prst="rect">
            <a:avLst/>
          </a:prstGeom>
          <a:noFill/>
        </p:spPr>
        <p:txBody>
          <a:bodyPr wrap="square" rtlCol="0">
            <a:spAutoFit/>
          </a:bodyPr>
          <a:lstStyle/>
          <a:p>
            <a:pPr algn="ctr"/>
            <a:r>
              <a:rPr lang="en-US" sz="1100" i="1" dirty="0"/>
              <a:t>Slope = 0.397</a:t>
            </a:r>
          </a:p>
        </p:txBody>
      </p:sp>
      <p:sp>
        <p:nvSpPr>
          <p:cNvPr id="2" name="TextBox 1">
            <a:extLst>
              <a:ext uri="{FF2B5EF4-FFF2-40B4-BE49-F238E27FC236}">
                <a16:creationId xmlns:a16="http://schemas.microsoft.com/office/drawing/2014/main" id="{805E99F1-2612-AEEB-C32A-ECC15A7BC36C}"/>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FBFF6AFB-53AC-1F2D-39AF-F6476B6C1AF0}"/>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2B3D6AC0-14B0-7EEE-3EB5-14F7134B6C5C}"/>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85053A90-35F0-3D5A-D9D5-31E0D990C91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90B23DF7-DA43-50C2-6D87-93AA0658F868}"/>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6CFEEE-5D5C-BEC7-58F2-F22964FF3483}"/>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84AB59C-FF65-41E5-5436-884149098B60}"/>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4C0765E-A1FD-4647-2D67-6028402EBCFC}"/>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55010D-BFAD-9D91-5713-8C048F23C35A}"/>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7" name="TextBox 26">
            <a:extLst>
              <a:ext uri="{FF2B5EF4-FFF2-40B4-BE49-F238E27FC236}">
                <a16:creationId xmlns:a16="http://schemas.microsoft.com/office/drawing/2014/main" id="{99E51CA9-AFC1-A13B-B191-7C25BF0800CE}"/>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8" name="Straight Arrow Connector 27">
            <a:extLst>
              <a:ext uri="{FF2B5EF4-FFF2-40B4-BE49-F238E27FC236}">
                <a16:creationId xmlns:a16="http://schemas.microsoft.com/office/drawing/2014/main" id="{E4246283-0165-E8BC-A71A-81284C4524A7}"/>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9CB06F9-DFE0-AC31-A955-A095E9B2065A}"/>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719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7F3422-993B-0389-E9DE-54BFC2AB77A3}"/>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2" name="TextBox 11">
            <a:extLst>
              <a:ext uri="{FF2B5EF4-FFF2-40B4-BE49-F238E27FC236}">
                <a16:creationId xmlns:a16="http://schemas.microsoft.com/office/drawing/2014/main" id="{62AB748A-00DF-49B3-AD54-5238F6158CF8}"/>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3" name="TextBox 12">
            <a:extLst>
              <a:ext uri="{FF2B5EF4-FFF2-40B4-BE49-F238E27FC236}">
                <a16:creationId xmlns:a16="http://schemas.microsoft.com/office/drawing/2014/main" id="{EACA5655-AD04-7587-A3CB-CB61B9CE8950}"/>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4" name="TextBox 13">
            <a:extLst>
              <a:ext uri="{FF2B5EF4-FFF2-40B4-BE49-F238E27FC236}">
                <a16:creationId xmlns:a16="http://schemas.microsoft.com/office/drawing/2014/main" id="{23369851-AB88-DD9B-40DE-B5DED2B2C317}"/>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6" name="Straight Arrow Connector 15">
            <a:extLst>
              <a:ext uri="{FF2B5EF4-FFF2-40B4-BE49-F238E27FC236}">
                <a16:creationId xmlns:a16="http://schemas.microsoft.com/office/drawing/2014/main" id="{49A997B6-1E95-5245-730A-7E61E02D915F}"/>
              </a:ext>
            </a:extLst>
          </p:cNvPr>
          <p:cNvCxnSpPr>
            <a:stCxn id="3"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070B95-53EB-3B0F-7E83-EA0C5E857BA3}"/>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287BD9-0183-89F3-4D32-434416AE2D01}"/>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2311D7-0ED3-E493-8498-C3699282D82E}"/>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D36AA4-D828-6825-9646-84EFF4F020E9}"/>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333A62A5-AFBF-2B23-6BF8-20A7AFBB4C11}"/>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3ED8333D-E1C8-0B19-FD7E-76C5A1398BB3}"/>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31AF71-F091-574D-E57E-3293C2C7B9F4}"/>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AD19F52-BE62-1971-F259-C926A299A0BA}"/>
              </a:ext>
            </a:extLst>
          </p:cNvPr>
          <p:cNvPicPr>
            <a:picLocks noChangeAspect="1"/>
          </p:cNvPicPr>
          <p:nvPr/>
        </p:nvPicPr>
        <p:blipFill>
          <a:blip r:embed="rId2"/>
          <a:stretch>
            <a:fillRect/>
          </a:stretch>
        </p:blipFill>
        <p:spPr>
          <a:xfrm>
            <a:off x="1001498" y="3697078"/>
            <a:ext cx="3973273" cy="2978968"/>
          </a:xfrm>
          <a:prstGeom prst="rect">
            <a:avLst/>
          </a:prstGeom>
        </p:spPr>
      </p:pic>
      <p:pic>
        <p:nvPicPr>
          <p:cNvPr id="34" name="Picture 33">
            <a:extLst>
              <a:ext uri="{FF2B5EF4-FFF2-40B4-BE49-F238E27FC236}">
                <a16:creationId xmlns:a16="http://schemas.microsoft.com/office/drawing/2014/main" id="{3483613E-C6BE-AC54-9735-E4678864C03C}"/>
              </a:ext>
            </a:extLst>
          </p:cNvPr>
          <p:cNvPicPr>
            <a:picLocks noChangeAspect="1"/>
          </p:cNvPicPr>
          <p:nvPr/>
        </p:nvPicPr>
        <p:blipFill>
          <a:blip r:embed="rId3"/>
          <a:stretch>
            <a:fillRect/>
          </a:stretch>
        </p:blipFill>
        <p:spPr>
          <a:xfrm>
            <a:off x="940701" y="48754"/>
            <a:ext cx="3852016" cy="2888056"/>
          </a:xfrm>
          <a:prstGeom prst="rect">
            <a:avLst/>
          </a:prstGeom>
        </p:spPr>
      </p:pic>
      <p:sp>
        <p:nvSpPr>
          <p:cNvPr id="35" name="TextBox 34">
            <a:extLst>
              <a:ext uri="{FF2B5EF4-FFF2-40B4-BE49-F238E27FC236}">
                <a16:creationId xmlns:a16="http://schemas.microsoft.com/office/drawing/2014/main" id="{26701A80-767A-CEDF-FA34-9C090E96C4D8}"/>
              </a:ext>
            </a:extLst>
          </p:cNvPr>
          <p:cNvSpPr txBox="1"/>
          <p:nvPr/>
        </p:nvSpPr>
        <p:spPr>
          <a:xfrm>
            <a:off x="717408" y="2687674"/>
            <a:ext cx="1702673" cy="261610"/>
          </a:xfrm>
          <a:prstGeom prst="rect">
            <a:avLst/>
          </a:prstGeom>
          <a:noFill/>
        </p:spPr>
        <p:txBody>
          <a:bodyPr wrap="square" rtlCol="0">
            <a:spAutoFit/>
          </a:bodyPr>
          <a:lstStyle/>
          <a:p>
            <a:pPr algn="ctr"/>
            <a:r>
              <a:rPr lang="en-US" sz="1100" i="1" dirty="0"/>
              <a:t>Slope = 0.287</a:t>
            </a:r>
          </a:p>
        </p:txBody>
      </p:sp>
      <p:sp>
        <p:nvSpPr>
          <p:cNvPr id="36" name="TextBox 35">
            <a:extLst>
              <a:ext uri="{FF2B5EF4-FFF2-40B4-BE49-F238E27FC236}">
                <a16:creationId xmlns:a16="http://schemas.microsoft.com/office/drawing/2014/main" id="{E8EB2D50-96FD-D0D8-3E57-C8A7E58C9A28}"/>
              </a:ext>
            </a:extLst>
          </p:cNvPr>
          <p:cNvSpPr txBox="1"/>
          <p:nvPr/>
        </p:nvSpPr>
        <p:spPr>
          <a:xfrm>
            <a:off x="753620" y="6430805"/>
            <a:ext cx="1702673" cy="261610"/>
          </a:xfrm>
          <a:prstGeom prst="rect">
            <a:avLst/>
          </a:prstGeom>
          <a:noFill/>
        </p:spPr>
        <p:txBody>
          <a:bodyPr wrap="square" rtlCol="0">
            <a:spAutoFit/>
          </a:bodyPr>
          <a:lstStyle/>
          <a:p>
            <a:pPr algn="ctr"/>
            <a:r>
              <a:rPr lang="en-US" sz="1100" i="1" dirty="0"/>
              <a:t>Slope = 0.493</a:t>
            </a:r>
          </a:p>
        </p:txBody>
      </p:sp>
      <p:sp>
        <p:nvSpPr>
          <p:cNvPr id="4" name="TextBox 3">
            <a:extLst>
              <a:ext uri="{FF2B5EF4-FFF2-40B4-BE49-F238E27FC236}">
                <a16:creationId xmlns:a16="http://schemas.microsoft.com/office/drawing/2014/main" id="{999E3AEA-5493-3410-E747-C66F38D76EA1}"/>
              </a:ext>
            </a:extLst>
          </p:cNvPr>
          <p:cNvSpPr txBox="1"/>
          <p:nvPr/>
        </p:nvSpPr>
        <p:spPr>
          <a:xfrm>
            <a:off x="5606143" y="346652"/>
            <a:ext cx="6096000" cy="1477328"/>
          </a:xfrm>
          <a:prstGeom prst="rect">
            <a:avLst/>
          </a:prstGeom>
          <a:noFill/>
        </p:spPr>
        <p:txBody>
          <a:bodyPr wrap="square">
            <a:spAutoFit/>
          </a:bodyPr>
          <a:lstStyle/>
          <a:p>
            <a:r>
              <a:rPr lang="en-US" dirty="0"/>
              <a:t>Key point: </a:t>
            </a:r>
          </a:p>
          <a:p>
            <a:r>
              <a:rPr lang="en-US" dirty="0"/>
              <a:t>Sold species are selective. </a:t>
            </a:r>
          </a:p>
          <a:p>
            <a:r>
              <a:rPr lang="en-US" dirty="0"/>
              <a:t>Catch and consumption are in lock step. Much accounting includes only sold, which isn't as linked to what is in the ecosystem. </a:t>
            </a:r>
            <a:r>
              <a:rPr lang="en-US" dirty="0" err="1"/>
              <a:t>Disprefered</a:t>
            </a:r>
            <a:r>
              <a:rPr lang="en-US" dirty="0"/>
              <a:t> sale species are underrecognized</a:t>
            </a:r>
          </a:p>
        </p:txBody>
      </p:sp>
    </p:spTree>
    <p:extLst>
      <p:ext uri="{BB962C8B-B14F-4D97-AF65-F5344CB8AC3E}">
        <p14:creationId xmlns:p14="http://schemas.microsoft.com/office/powerpoint/2010/main" val="1581030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 schematic&#10;&#10;Description automatically generated">
            <a:extLst>
              <a:ext uri="{FF2B5EF4-FFF2-40B4-BE49-F238E27FC236}">
                <a16:creationId xmlns:a16="http://schemas.microsoft.com/office/drawing/2014/main" id="{A23FAFFD-03AC-2440-D0FA-DE52A9D68049}"/>
              </a:ext>
            </a:extLst>
          </p:cNvPr>
          <p:cNvPicPr>
            <a:picLocks noChangeAspect="1"/>
          </p:cNvPicPr>
          <p:nvPr/>
        </p:nvPicPr>
        <p:blipFill>
          <a:blip r:embed="rId2"/>
          <a:stretch>
            <a:fillRect/>
          </a:stretch>
        </p:blipFill>
        <p:spPr>
          <a:xfrm>
            <a:off x="140973" y="1152996"/>
            <a:ext cx="5515109" cy="4551907"/>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EE744731-8873-3514-3172-B52C8C1F13AD}"/>
              </a:ext>
            </a:extLst>
          </p:cNvPr>
          <p:cNvPicPr>
            <a:picLocks noChangeAspect="1"/>
          </p:cNvPicPr>
          <p:nvPr/>
        </p:nvPicPr>
        <p:blipFill>
          <a:blip r:embed="rId3"/>
          <a:stretch>
            <a:fillRect/>
          </a:stretch>
        </p:blipFill>
        <p:spPr>
          <a:xfrm>
            <a:off x="6177240" y="1152995"/>
            <a:ext cx="5963725" cy="4484233"/>
          </a:xfrm>
          <a:prstGeom prst="rect">
            <a:avLst/>
          </a:prstGeom>
        </p:spPr>
      </p:pic>
      <p:sp>
        <p:nvSpPr>
          <p:cNvPr id="2" name="TextBox 1">
            <a:extLst>
              <a:ext uri="{FF2B5EF4-FFF2-40B4-BE49-F238E27FC236}">
                <a16:creationId xmlns:a16="http://schemas.microsoft.com/office/drawing/2014/main" id="{982BEFEC-61C4-0ACD-CA4A-CD0D4EF14402}"/>
              </a:ext>
            </a:extLst>
          </p:cNvPr>
          <p:cNvSpPr txBox="1"/>
          <p:nvPr/>
        </p:nvSpPr>
        <p:spPr>
          <a:xfrm>
            <a:off x="1045029" y="391886"/>
            <a:ext cx="5123518" cy="369332"/>
          </a:xfrm>
          <a:prstGeom prst="rect">
            <a:avLst/>
          </a:prstGeom>
          <a:noFill/>
        </p:spPr>
        <p:txBody>
          <a:bodyPr wrap="none" rtlCol="0">
            <a:spAutoFit/>
          </a:bodyPr>
          <a:lstStyle/>
          <a:p>
            <a:r>
              <a:rPr lang="en-US" dirty="0"/>
              <a:t>Get rid of legend. Color points by number of species.</a:t>
            </a:r>
          </a:p>
        </p:txBody>
      </p:sp>
    </p:spTree>
    <p:extLst>
      <p:ext uri="{BB962C8B-B14F-4D97-AF65-F5344CB8AC3E}">
        <p14:creationId xmlns:p14="http://schemas.microsoft.com/office/powerpoint/2010/main" val="3475822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2813-BC7B-B3D2-1AE1-EE9AA70F17C1}"/>
              </a:ext>
            </a:extLst>
          </p:cNvPr>
          <p:cNvSpPr>
            <a:spLocks noGrp="1"/>
          </p:cNvSpPr>
          <p:nvPr>
            <p:ph type="title"/>
          </p:nvPr>
        </p:nvSpPr>
        <p:spPr>
          <a:xfrm>
            <a:off x="563880" y="68145"/>
            <a:ext cx="10515600" cy="1325563"/>
          </a:xfrm>
        </p:spPr>
        <p:txBody>
          <a:bodyPr/>
          <a:lstStyle/>
          <a:p>
            <a:r>
              <a:rPr lang="en-US" dirty="0"/>
              <a:t>New slides as of 10/27</a:t>
            </a:r>
          </a:p>
        </p:txBody>
      </p:sp>
      <p:sp>
        <p:nvSpPr>
          <p:cNvPr id="4" name="TextBox 3">
            <a:extLst>
              <a:ext uri="{FF2B5EF4-FFF2-40B4-BE49-F238E27FC236}">
                <a16:creationId xmlns:a16="http://schemas.microsoft.com/office/drawing/2014/main" id="{A2D0AD8B-B981-EA12-5C1C-4F9BB00ABEAE}"/>
              </a:ext>
            </a:extLst>
          </p:cNvPr>
          <p:cNvSpPr txBox="1"/>
          <p:nvPr/>
        </p:nvSpPr>
        <p:spPr>
          <a:xfrm>
            <a:off x="563880" y="1372987"/>
            <a:ext cx="11064240" cy="5416868"/>
          </a:xfrm>
          <a:prstGeom prst="rect">
            <a:avLst/>
          </a:prstGeom>
          <a:noFill/>
        </p:spPr>
        <p:txBody>
          <a:bodyPr wrap="square" rtlCol="0">
            <a:spAutoFit/>
          </a:bodyPr>
          <a:lstStyle/>
          <a:p>
            <a:r>
              <a:rPr lang="en-US" dirty="0"/>
              <a:t>Terminology for the next few slides</a:t>
            </a:r>
          </a:p>
          <a:p>
            <a:endParaRPr lang="en-US" dirty="0"/>
          </a:p>
          <a:p>
            <a:r>
              <a:rPr lang="en-US" dirty="0"/>
              <a:t>“Relationship of interest”: </a:t>
            </a:r>
          </a:p>
          <a:p>
            <a:pPr marL="800100" lvl="1" indent="-342900">
              <a:buFont typeface="Arial" panose="020B0604020202020204" pitchFamily="34" charset="0"/>
              <a:buChar char="•"/>
            </a:pPr>
            <a:r>
              <a:rPr lang="en-US" dirty="0"/>
              <a:t>Relationship 1: System diversity and catch diversity</a:t>
            </a:r>
          </a:p>
          <a:p>
            <a:pPr marL="800100" lvl="1" indent="-342900">
              <a:buFont typeface="Arial" panose="020B0604020202020204" pitchFamily="34" charset="0"/>
              <a:buChar char="•"/>
            </a:pPr>
            <a:r>
              <a:rPr lang="en-US" dirty="0"/>
              <a:t>Relationship 2: Catch diversity and consumption diversity</a:t>
            </a:r>
          </a:p>
          <a:p>
            <a:pPr marL="800100" lvl="1" indent="-342900">
              <a:buFont typeface="Arial" panose="020B0604020202020204" pitchFamily="34" charset="0"/>
              <a:buChar char="•"/>
            </a:pPr>
            <a:r>
              <a:rPr lang="en-US" dirty="0"/>
              <a:t>Relationship 3: Catch diversity and sold diversity</a:t>
            </a:r>
          </a:p>
          <a:p>
            <a:endParaRPr lang="en-US" dirty="0"/>
          </a:p>
          <a:p>
            <a:r>
              <a:rPr lang="en-US" dirty="0"/>
              <a:t>“Specifications”: </a:t>
            </a:r>
          </a:p>
          <a:p>
            <a:r>
              <a:rPr lang="en-US" dirty="0"/>
              <a:t>Four specifications: </a:t>
            </a:r>
          </a:p>
          <a:p>
            <a:pPr marL="800100" lvl="1" indent="-342900">
              <a:buFont typeface="+mj-lt"/>
              <a:buAutoNum type="arabicPeriod"/>
            </a:pPr>
            <a:r>
              <a:rPr lang="en-US" dirty="0"/>
              <a:t>Base (no controls)—just core predictor in relationship of interest</a:t>
            </a:r>
          </a:p>
          <a:p>
            <a:pPr marL="800100" lvl="1" indent="-342900">
              <a:buFont typeface="+mj-lt"/>
              <a:buAutoNum type="arabicPeriod"/>
            </a:pPr>
            <a:r>
              <a:rPr lang="en-US" dirty="0"/>
              <a:t>HH characteristics</a:t>
            </a:r>
          </a:p>
          <a:p>
            <a:pPr marL="800100" lvl="1" indent="-342900">
              <a:buFont typeface="+mj-lt"/>
              <a:buAutoNum type="arabicPeriod"/>
            </a:pPr>
            <a:r>
              <a:rPr lang="en-US" dirty="0"/>
              <a:t>Add market distance</a:t>
            </a:r>
          </a:p>
          <a:p>
            <a:pPr marL="800100" lvl="1" indent="-342900">
              <a:buFont typeface="+mj-lt"/>
              <a:buAutoNum type="arabicPeriod"/>
            </a:pPr>
            <a:r>
              <a:rPr lang="en-US" dirty="0"/>
              <a:t>Interact market distance</a:t>
            </a:r>
          </a:p>
          <a:p>
            <a:pPr marL="800100" lvl="1" indent="-342900">
              <a:buFont typeface="+mj-lt"/>
              <a:buAutoNum type="arabicPeriod"/>
            </a:pPr>
            <a:endParaRPr lang="en-US" dirty="0"/>
          </a:p>
          <a:p>
            <a:r>
              <a:rPr lang="en-US" dirty="0"/>
              <a:t>I only show two tables in the next few slides as examples, but I have run all combos of relationships of interest and specifications using species count and Shannon index (12 tables total) and can show you anything you’re interested in. For all relationships of interest, I test whether different specifications change the magnitude of the coefficient on the core predictor across specifications (spoiler: they never do). </a:t>
            </a:r>
          </a:p>
          <a:p>
            <a:endParaRPr lang="en-US" sz="2200" dirty="0"/>
          </a:p>
        </p:txBody>
      </p:sp>
    </p:spTree>
    <p:extLst>
      <p:ext uri="{BB962C8B-B14F-4D97-AF65-F5344CB8AC3E}">
        <p14:creationId xmlns:p14="http://schemas.microsoft.com/office/powerpoint/2010/main" val="346131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45B112-7D9E-30EF-F89B-A364F24AA22E}"/>
              </a:ext>
            </a:extLst>
          </p:cNvPr>
          <p:cNvPicPr>
            <a:picLocks noChangeAspect="1"/>
          </p:cNvPicPr>
          <p:nvPr/>
        </p:nvPicPr>
        <p:blipFill>
          <a:blip r:embed="rId2"/>
          <a:stretch>
            <a:fillRect/>
          </a:stretch>
        </p:blipFill>
        <p:spPr>
          <a:xfrm>
            <a:off x="0" y="0"/>
            <a:ext cx="7974670" cy="6720840"/>
          </a:xfrm>
          <a:prstGeom prst="rect">
            <a:avLst/>
          </a:prstGeom>
        </p:spPr>
      </p:pic>
      <p:sp>
        <p:nvSpPr>
          <p:cNvPr id="9" name="TextBox 8">
            <a:extLst>
              <a:ext uri="{FF2B5EF4-FFF2-40B4-BE49-F238E27FC236}">
                <a16:creationId xmlns:a16="http://schemas.microsoft.com/office/drawing/2014/main" id="{9A5A71BB-B08F-A316-71DB-EDE003758ED9}"/>
              </a:ext>
            </a:extLst>
          </p:cNvPr>
          <p:cNvSpPr txBox="1"/>
          <p:nvPr/>
        </p:nvSpPr>
        <p:spPr>
          <a:xfrm>
            <a:off x="8629650" y="994410"/>
            <a:ext cx="2831170" cy="3939540"/>
          </a:xfrm>
          <a:prstGeom prst="rect">
            <a:avLst/>
          </a:prstGeom>
          <a:noFill/>
        </p:spPr>
        <p:txBody>
          <a:bodyPr wrap="square" rtlCol="0">
            <a:spAutoFit/>
          </a:bodyPr>
          <a:lstStyle/>
          <a:p>
            <a:r>
              <a:rPr lang="en-US" dirty="0"/>
              <a:t>Household characteristics included in current models (bold in table):</a:t>
            </a:r>
          </a:p>
          <a:p>
            <a:pPr marL="285750" indent="-285750">
              <a:buFont typeface="Arial" panose="020B0604020202020204" pitchFamily="34" charset="0"/>
              <a:buChar char="•"/>
            </a:pPr>
            <a:r>
              <a:rPr lang="en-US" sz="1400" dirty="0"/>
              <a:t>Number of household members (household size)</a:t>
            </a:r>
          </a:p>
          <a:p>
            <a:pPr marL="285750" indent="-285750">
              <a:buFont typeface="Arial" panose="020B0604020202020204" pitchFamily="34" charset="0"/>
              <a:buChar char="•"/>
            </a:pPr>
            <a:r>
              <a:rPr lang="en-US" sz="1400" dirty="0"/>
              <a:t>Maximum educational attainment of any household member in years</a:t>
            </a:r>
          </a:p>
          <a:p>
            <a:pPr marL="285750" indent="-285750">
              <a:buFont typeface="Arial" panose="020B0604020202020204" pitchFamily="34" charset="0"/>
              <a:buChar char="•"/>
            </a:pPr>
            <a:r>
              <a:rPr lang="en-US" sz="1400" dirty="0"/>
              <a:t>Household amenities asset index (housing materials </a:t>
            </a:r>
            <a:r>
              <a:rPr lang="en-US" sz="1400" dirty="0" err="1"/>
              <a:t>etc</a:t>
            </a:r>
            <a:r>
              <a:rPr lang="en-US" sz="1400" dirty="0"/>
              <a:t>)</a:t>
            </a:r>
          </a:p>
          <a:p>
            <a:pPr marL="285750" indent="-285750">
              <a:buFont typeface="Arial" panose="020B0604020202020204" pitchFamily="34" charset="0"/>
              <a:buChar char="•"/>
            </a:pPr>
            <a:r>
              <a:rPr lang="en-US" sz="1400" dirty="0"/>
              <a:t>Livelihood asset index (includes fishing gear, agricultural equipment, </a:t>
            </a:r>
            <a:r>
              <a:rPr lang="en-US" sz="1400" dirty="0" err="1"/>
              <a:t>etc</a:t>
            </a:r>
            <a:r>
              <a:rPr lang="en-US" sz="1400" dirty="0"/>
              <a:t>)</a:t>
            </a:r>
          </a:p>
          <a:p>
            <a:pPr marL="285750" indent="-285750">
              <a:buFont typeface="Arial" panose="020B0604020202020204" pitchFamily="34" charset="0"/>
              <a:buChar char="•"/>
            </a:pPr>
            <a:r>
              <a:rPr lang="en-US" sz="1400" dirty="0"/>
              <a:t>Distance to nearest city (among Battambang, </a:t>
            </a:r>
            <a:r>
              <a:rPr lang="en-US" sz="1400" dirty="0" err="1"/>
              <a:t>Pursat</a:t>
            </a:r>
            <a:r>
              <a:rPr lang="en-US" sz="1400" dirty="0"/>
              <a:t>, Kampong Thom and </a:t>
            </a:r>
            <a:r>
              <a:rPr lang="en-US" sz="1400" dirty="0" err="1"/>
              <a:t>Siem</a:t>
            </a:r>
            <a:r>
              <a:rPr lang="en-US" sz="1400" dirty="0"/>
              <a:t> Reap) as a proxy for distance to market. </a:t>
            </a:r>
          </a:p>
        </p:txBody>
      </p:sp>
    </p:spTree>
    <p:extLst>
      <p:ext uri="{BB962C8B-B14F-4D97-AF65-F5344CB8AC3E}">
        <p14:creationId xmlns:p14="http://schemas.microsoft.com/office/powerpoint/2010/main" val="1124737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0FAA81-0B69-5D01-D779-CB1505542EFC}"/>
              </a:ext>
            </a:extLst>
          </p:cNvPr>
          <p:cNvSpPr txBox="1"/>
          <p:nvPr/>
        </p:nvSpPr>
        <p:spPr>
          <a:xfrm>
            <a:off x="7170420" y="1423970"/>
            <a:ext cx="4804410" cy="5355312"/>
          </a:xfrm>
          <a:prstGeom prst="rect">
            <a:avLst/>
          </a:prstGeom>
          <a:noFill/>
        </p:spPr>
        <p:txBody>
          <a:bodyPr wrap="square">
            <a:spAutoFit/>
          </a:bodyPr>
          <a:lstStyle/>
          <a:p>
            <a:r>
              <a:rPr lang="en-US" dirty="0"/>
              <a:t>Specification (each specification below repeated for each relationship of interest):</a:t>
            </a:r>
          </a:p>
          <a:p>
            <a:pPr marL="342900" indent="-342900">
              <a:buFont typeface="+mj-lt"/>
              <a:buAutoNum type="arabicPeriod"/>
            </a:pPr>
            <a:r>
              <a:rPr lang="en-US" dirty="0"/>
              <a:t>Base (no controls)—just core predictor</a:t>
            </a:r>
          </a:p>
          <a:p>
            <a:pPr marL="342900" indent="-342900">
              <a:buFont typeface="+mj-lt"/>
              <a:buAutoNum type="arabicPeriod"/>
            </a:pPr>
            <a:r>
              <a:rPr lang="en-US" dirty="0"/>
              <a:t>HH characteristics</a:t>
            </a:r>
          </a:p>
          <a:p>
            <a:pPr marL="342900" indent="-342900">
              <a:buFont typeface="+mj-lt"/>
              <a:buAutoNum type="arabicPeriod"/>
            </a:pPr>
            <a:r>
              <a:rPr lang="en-US" dirty="0"/>
              <a:t>Add market distance</a:t>
            </a:r>
          </a:p>
          <a:p>
            <a:pPr marL="342900" indent="-342900">
              <a:buFont typeface="+mj-lt"/>
              <a:buAutoNum type="arabicPeriod"/>
            </a:pPr>
            <a:r>
              <a:rPr lang="en-US" dirty="0"/>
              <a:t>Interact market distance</a:t>
            </a:r>
          </a:p>
          <a:p>
            <a:endParaRPr lang="en-US" dirty="0"/>
          </a:p>
          <a:p>
            <a:r>
              <a:rPr lang="en-US" dirty="0"/>
              <a:t>As we add covariates, our explanatory power increases (R2) but this does not attenuate or enhance the effect of core predictor.</a:t>
            </a:r>
          </a:p>
          <a:p>
            <a:r>
              <a:rPr lang="en-US" dirty="0"/>
              <a:t>All coefficients on core predictors are not statistically different across the 4 specifications (true for each relationship of interest).</a:t>
            </a:r>
          </a:p>
          <a:p>
            <a:endParaRPr lang="en-US" dirty="0"/>
          </a:p>
          <a:p>
            <a:r>
              <a:rPr lang="en-US" dirty="0"/>
              <a:t>Interaction is significant (see next slide)</a:t>
            </a:r>
          </a:p>
          <a:p>
            <a:endParaRPr lang="en-US" dirty="0"/>
          </a:p>
          <a:p>
            <a:r>
              <a:rPr lang="en-US" dirty="0"/>
              <a:t>Table on left is repeated for each relationship of interest (catch x system, cons x catch, sold x catch) and patterns described above are similar.</a:t>
            </a:r>
          </a:p>
        </p:txBody>
      </p:sp>
      <p:pic>
        <p:nvPicPr>
          <p:cNvPr id="9" name="Picture 8">
            <a:extLst>
              <a:ext uri="{FF2B5EF4-FFF2-40B4-BE49-F238E27FC236}">
                <a16:creationId xmlns:a16="http://schemas.microsoft.com/office/drawing/2014/main" id="{D43B24EE-9BE5-A952-3F38-31B806831EF1}"/>
              </a:ext>
            </a:extLst>
          </p:cNvPr>
          <p:cNvPicPr>
            <a:picLocks noChangeAspect="1"/>
          </p:cNvPicPr>
          <p:nvPr/>
        </p:nvPicPr>
        <p:blipFill>
          <a:blip r:embed="rId3"/>
          <a:stretch>
            <a:fillRect/>
          </a:stretch>
        </p:blipFill>
        <p:spPr>
          <a:xfrm>
            <a:off x="217170" y="1789450"/>
            <a:ext cx="6357390" cy="4805660"/>
          </a:xfrm>
          <a:prstGeom prst="rect">
            <a:avLst/>
          </a:prstGeom>
        </p:spPr>
      </p:pic>
      <p:sp>
        <p:nvSpPr>
          <p:cNvPr id="10" name="TextBox 9">
            <a:extLst>
              <a:ext uri="{FF2B5EF4-FFF2-40B4-BE49-F238E27FC236}">
                <a16:creationId xmlns:a16="http://schemas.microsoft.com/office/drawing/2014/main" id="{702B0DA6-7F4A-98FB-8A0E-B96C89CD03F3}"/>
              </a:ext>
            </a:extLst>
          </p:cNvPr>
          <p:cNvSpPr txBox="1"/>
          <p:nvPr/>
        </p:nvSpPr>
        <p:spPr>
          <a:xfrm>
            <a:off x="217170" y="355717"/>
            <a:ext cx="11064240" cy="769441"/>
          </a:xfrm>
          <a:prstGeom prst="rect">
            <a:avLst/>
          </a:prstGeom>
          <a:noFill/>
        </p:spPr>
        <p:txBody>
          <a:bodyPr wrap="square" rtlCol="0">
            <a:spAutoFit/>
          </a:bodyPr>
          <a:lstStyle/>
          <a:p>
            <a:r>
              <a:rPr lang="en-US" sz="2200" dirty="0"/>
              <a:t>Model example: Relationship 1--System diversity and catch diversity as measured by species counts</a:t>
            </a:r>
          </a:p>
        </p:txBody>
      </p:sp>
    </p:spTree>
    <p:extLst>
      <p:ext uri="{BB962C8B-B14F-4D97-AF65-F5344CB8AC3E}">
        <p14:creationId xmlns:p14="http://schemas.microsoft.com/office/powerpoint/2010/main" val="3184701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FF48A-AD2A-13D4-72A0-E4AADEAA9DB3}"/>
              </a:ext>
            </a:extLst>
          </p:cNvPr>
          <p:cNvPicPr>
            <a:picLocks noChangeAspect="1"/>
          </p:cNvPicPr>
          <p:nvPr/>
        </p:nvPicPr>
        <p:blipFill>
          <a:blip r:embed="rId2"/>
          <a:stretch>
            <a:fillRect/>
          </a:stretch>
        </p:blipFill>
        <p:spPr>
          <a:xfrm>
            <a:off x="182880" y="1060556"/>
            <a:ext cx="5450840" cy="3903505"/>
          </a:xfrm>
          <a:prstGeom prst="rect">
            <a:avLst/>
          </a:prstGeom>
        </p:spPr>
      </p:pic>
      <p:sp>
        <p:nvSpPr>
          <p:cNvPr id="4" name="TextBox 3">
            <a:extLst>
              <a:ext uri="{FF2B5EF4-FFF2-40B4-BE49-F238E27FC236}">
                <a16:creationId xmlns:a16="http://schemas.microsoft.com/office/drawing/2014/main" id="{CA38D31C-91AD-50EA-5EEB-3638E995FD4B}"/>
              </a:ext>
            </a:extLst>
          </p:cNvPr>
          <p:cNvSpPr txBox="1"/>
          <p:nvPr/>
        </p:nvSpPr>
        <p:spPr>
          <a:xfrm>
            <a:off x="6455412" y="1250391"/>
            <a:ext cx="4804410" cy="2031325"/>
          </a:xfrm>
          <a:prstGeom prst="rect">
            <a:avLst/>
          </a:prstGeom>
          <a:noFill/>
        </p:spPr>
        <p:txBody>
          <a:bodyPr wrap="square">
            <a:spAutoFit/>
          </a:bodyPr>
          <a:lstStyle/>
          <a:p>
            <a:r>
              <a:rPr lang="en-US" dirty="0"/>
              <a:t>Interaction:</a:t>
            </a:r>
          </a:p>
          <a:p>
            <a:r>
              <a:rPr lang="en-US" dirty="0"/>
              <a:t>The “effect” of system diversity on catch diversity increases with distance from town.</a:t>
            </a:r>
          </a:p>
          <a:p>
            <a:endParaRPr lang="en-US" dirty="0"/>
          </a:p>
          <a:p>
            <a:r>
              <a:rPr lang="en-US" dirty="0"/>
              <a:t>When number of species in the system increases by 1, the increase in number of species caught ranges from 0.21 to 0.64. </a:t>
            </a:r>
          </a:p>
        </p:txBody>
      </p:sp>
    </p:spTree>
    <p:extLst>
      <p:ext uri="{BB962C8B-B14F-4D97-AF65-F5344CB8AC3E}">
        <p14:creationId xmlns:p14="http://schemas.microsoft.com/office/powerpoint/2010/main" val="162352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solidFill>
                  <a:schemeClr val="tx1">
                    <a:alpha val="20000"/>
                  </a:schemeClr>
                </a:solidFill>
              </a:rPr>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solidFill>
                  <a:schemeClr val="tx1">
                    <a:alpha val="20000"/>
                  </a:schemeClr>
                </a:solidFill>
              </a:rPr>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1a: How does system diversity relate to catch diversity?</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alphaModFix amt="16000"/>
          </a:blip>
          <a:stretch>
            <a:fillRect/>
          </a:stretch>
        </p:blipFill>
        <p:spPr>
          <a:xfrm>
            <a:off x="6310255" y="927642"/>
            <a:ext cx="1177905" cy="542813"/>
          </a:xfrm>
          <a:prstGeom prst="rect">
            <a:avLst/>
          </a:prstGeom>
        </p:spPr>
      </p:pic>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solidFill>
                  <a:schemeClr val="tx1">
                    <a:alpha val="20000"/>
                  </a:schemeClr>
                </a:solidFill>
              </a:rPr>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solidFill>
                  <a:schemeClr val="tx1">
                    <a:alpha val="20000"/>
                  </a:schemeClr>
                </a:solidFill>
              </a:rPr>
              <a:t>1c</a:t>
            </a:r>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solidFill>
                  <a:schemeClr val="tx1">
                    <a:alpha val="20000"/>
                  </a:schemeClr>
                </a:solidFill>
              </a:rPr>
              <a:t>2b</a:t>
            </a:r>
          </a:p>
        </p:txBody>
      </p: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stretch>
            <a:fillRect/>
          </a:stretch>
        </p:blipFill>
        <p:spPr>
          <a:xfrm>
            <a:off x="3907559" y="1417734"/>
            <a:ext cx="752865" cy="884317"/>
          </a:xfrm>
          <a:prstGeom prst="rect">
            <a:avLst/>
          </a:prstGeom>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alphaModFix amt="16000"/>
            </a:blip>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alphaModFix amt="19000"/>
            </a:blip>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mt="15000"/>
          </a:blip>
          <a:stretch>
            <a:fillRect/>
          </a:stretch>
        </p:blipFill>
        <p:spPr>
          <a:xfrm>
            <a:off x="6464125" y="2177331"/>
            <a:ext cx="758898" cy="656846"/>
          </a:xfrm>
          <a:prstGeom prst="rect">
            <a:avLst/>
          </a:prstGeom>
        </p:spPr>
      </p:pic>
      <p:pic>
        <p:nvPicPr>
          <p:cNvPr id="6" name="Picture 5">
            <a:extLst>
              <a:ext uri="{FF2B5EF4-FFF2-40B4-BE49-F238E27FC236}">
                <a16:creationId xmlns:a16="http://schemas.microsoft.com/office/drawing/2014/main" id="{B4120F17-F0CD-C63D-646F-6990D7AAB99B}"/>
              </a:ext>
            </a:extLst>
          </p:cNvPr>
          <p:cNvPicPr>
            <a:picLocks noChangeAspect="1"/>
          </p:cNvPicPr>
          <p:nvPr/>
        </p:nvPicPr>
        <p:blipFill>
          <a:blip r:embed="rId8"/>
          <a:stretch>
            <a:fillRect/>
          </a:stretch>
        </p:blipFill>
        <p:spPr>
          <a:xfrm>
            <a:off x="5028967" y="927642"/>
            <a:ext cx="6735117" cy="5050501"/>
          </a:xfrm>
          <a:prstGeom prst="rect">
            <a:avLst/>
          </a:prstGeom>
        </p:spPr>
      </p:pic>
      <p:sp>
        <p:nvSpPr>
          <p:cNvPr id="7" name="TextBox 6">
            <a:extLst>
              <a:ext uri="{FF2B5EF4-FFF2-40B4-BE49-F238E27FC236}">
                <a16:creationId xmlns:a16="http://schemas.microsoft.com/office/drawing/2014/main" id="{0F1ECAEF-796F-3406-3D46-121F344E7E49}"/>
              </a:ext>
            </a:extLst>
          </p:cNvPr>
          <p:cNvSpPr txBox="1"/>
          <p:nvPr/>
        </p:nvSpPr>
        <p:spPr>
          <a:xfrm>
            <a:off x="6645898" y="2732694"/>
            <a:ext cx="1449436" cy="369332"/>
          </a:xfrm>
          <a:prstGeom prst="rect">
            <a:avLst/>
          </a:prstGeom>
          <a:noFill/>
        </p:spPr>
        <p:txBody>
          <a:bodyPr wrap="none" rtlCol="0">
            <a:spAutoFit/>
          </a:bodyPr>
          <a:lstStyle/>
          <a:p>
            <a:r>
              <a:rPr lang="en-US" b="1" dirty="0">
                <a:solidFill>
                  <a:srgbClr val="7030A0"/>
                </a:solidFill>
              </a:rPr>
              <a:t>Slope = 0.385</a:t>
            </a:r>
          </a:p>
        </p:txBody>
      </p:sp>
      <p:sp>
        <p:nvSpPr>
          <p:cNvPr id="9" name="Oval 8">
            <a:extLst>
              <a:ext uri="{FF2B5EF4-FFF2-40B4-BE49-F238E27FC236}">
                <a16:creationId xmlns:a16="http://schemas.microsoft.com/office/drawing/2014/main" id="{5B83708C-9C44-C988-0B03-BF087325B6CA}"/>
              </a:ext>
            </a:extLst>
          </p:cNvPr>
          <p:cNvSpPr/>
          <p:nvPr/>
        </p:nvSpPr>
        <p:spPr>
          <a:xfrm>
            <a:off x="8138367" y="1189136"/>
            <a:ext cx="3246606" cy="4394246"/>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1103CC-D4C1-F3C4-7847-0A33148F962D}"/>
              </a:ext>
            </a:extLst>
          </p:cNvPr>
          <p:cNvSpPr txBox="1"/>
          <p:nvPr/>
        </p:nvSpPr>
        <p:spPr>
          <a:xfrm>
            <a:off x="1260534" y="3997606"/>
            <a:ext cx="2004331" cy="400110"/>
          </a:xfrm>
          <a:prstGeom prst="rect">
            <a:avLst/>
          </a:prstGeom>
          <a:noFill/>
        </p:spPr>
        <p:txBody>
          <a:bodyPr wrap="none" rtlCol="0">
            <a:spAutoFit/>
          </a:bodyPr>
          <a:lstStyle/>
          <a:p>
            <a:r>
              <a:rPr lang="en-US" sz="2000" dirty="0">
                <a:solidFill>
                  <a:srgbClr val="7030A0"/>
                </a:solidFill>
              </a:rPr>
              <a:t>A lot of variation!</a:t>
            </a:r>
          </a:p>
        </p:txBody>
      </p:sp>
    </p:spTree>
    <p:extLst>
      <p:ext uri="{BB962C8B-B14F-4D97-AF65-F5344CB8AC3E}">
        <p14:creationId xmlns:p14="http://schemas.microsoft.com/office/powerpoint/2010/main" val="287937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21FF8-1A2C-8125-064A-9605CA1A2C5F}"/>
              </a:ext>
            </a:extLst>
          </p:cNvPr>
          <p:cNvPicPr>
            <a:picLocks noChangeAspect="1"/>
          </p:cNvPicPr>
          <p:nvPr/>
        </p:nvPicPr>
        <p:blipFill>
          <a:blip r:embed="rId2"/>
          <a:stretch>
            <a:fillRect/>
          </a:stretch>
        </p:blipFill>
        <p:spPr>
          <a:xfrm>
            <a:off x="217170" y="1709440"/>
            <a:ext cx="6423660" cy="4894217"/>
          </a:xfrm>
          <a:prstGeom prst="rect">
            <a:avLst/>
          </a:prstGeom>
        </p:spPr>
      </p:pic>
      <p:sp>
        <p:nvSpPr>
          <p:cNvPr id="7" name="TextBox 6">
            <a:extLst>
              <a:ext uri="{FF2B5EF4-FFF2-40B4-BE49-F238E27FC236}">
                <a16:creationId xmlns:a16="http://schemas.microsoft.com/office/drawing/2014/main" id="{53A866B1-1913-26C0-3915-9D5AD850C9F9}"/>
              </a:ext>
            </a:extLst>
          </p:cNvPr>
          <p:cNvSpPr txBox="1"/>
          <p:nvPr/>
        </p:nvSpPr>
        <p:spPr>
          <a:xfrm>
            <a:off x="7170420" y="2062758"/>
            <a:ext cx="4804410" cy="2585323"/>
          </a:xfrm>
          <a:prstGeom prst="rect">
            <a:avLst/>
          </a:prstGeom>
          <a:noFill/>
        </p:spPr>
        <p:txBody>
          <a:bodyPr wrap="square">
            <a:spAutoFit/>
          </a:bodyPr>
          <a:lstStyle/>
          <a:p>
            <a:endParaRPr lang="en-US" dirty="0"/>
          </a:p>
          <a:p>
            <a:r>
              <a:rPr lang="en-US" dirty="0"/>
              <a:t>Initial patterns for Shannon index are roughly similar to species counts.</a:t>
            </a:r>
          </a:p>
          <a:p>
            <a:endParaRPr lang="en-US" dirty="0"/>
          </a:p>
          <a:p>
            <a:r>
              <a:rPr lang="en-US" dirty="0"/>
              <a:t>All coefficients on core predictors are not statistically different across the 4 specifications (and all three relationships of interest)</a:t>
            </a:r>
          </a:p>
          <a:p>
            <a:endParaRPr lang="en-US" dirty="0"/>
          </a:p>
          <a:p>
            <a:endParaRPr lang="en-US" dirty="0"/>
          </a:p>
        </p:txBody>
      </p:sp>
      <p:sp>
        <p:nvSpPr>
          <p:cNvPr id="9" name="TextBox 8">
            <a:extLst>
              <a:ext uri="{FF2B5EF4-FFF2-40B4-BE49-F238E27FC236}">
                <a16:creationId xmlns:a16="http://schemas.microsoft.com/office/drawing/2014/main" id="{6FFC1335-D82D-57F9-D4F5-A77B2463EDA5}"/>
              </a:ext>
            </a:extLst>
          </p:cNvPr>
          <p:cNvSpPr txBox="1"/>
          <p:nvPr/>
        </p:nvSpPr>
        <p:spPr>
          <a:xfrm>
            <a:off x="217170" y="355717"/>
            <a:ext cx="11064240" cy="769441"/>
          </a:xfrm>
          <a:prstGeom prst="rect">
            <a:avLst/>
          </a:prstGeom>
          <a:noFill/>
        </p:spPr>
        <p:txBody>
          <a:bodyPr wrap="square" rtlCol="0">
            <a:spAutoFit/>
          </a:bodyPr>
          <a:lstStyle/>
          <a:p>
            <a:r>
              <a:rPr lang="en-US" sz="2200" dirty="0"/>
              <a:t>Model example: Relationship 1--system diversity and catch diversity as measured by Shannon index</a:t>
            </a:r>
          </a:p>
        </p:txBody>
      </p:sp>
    </p:spTree>
    <p:extLst>
      <p:ext uri="{BB962C8B-B14F-4D97-AF65-F5344CB8AC3E}">
        <p14:creationId xmlns:p14="http://schemas.microsoft.com/office/powerpoint/2010/main" val="2995845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8C2AC4-7088-36EA-E5EC-CE16D612D135}"/>
              </a:ext>
            </a:extLst>
          </p:cNvPr>
          <p:cNvPicPr>
            <a:picLocks noChangeAspect="1"/>
          </p:cNvPicPr>
          <p:nvPr/>
        </p:nvPicPr>
        <p:blipFill>
          <a:blip r:embed="rId2"/>
          <a:stretch>
            <a:fillRect/>
          </a:stretch>
        </p:blipFill>
        <p:spPr>
          <a:xfrm>
            <a:off x="7848666" y="528106"/>
            <a:ext cx="4253137" cy="3148318"/>
          </a:xfrm>
          <a:prstGeom prst="rect">
            <a:avLst/>
          </a:prstGeom>
        </p:spPr>
      </p:pic>
      <p:pic>
        <p:nvPicPr>
          <p:cNvPr id="7" name="Picture 6">
            <a:extLst>
              <a:ext uri="{FF2B5EF4-FFF2-40B4-BE49-F238E27FC236}">
                <a16:creationId xmlns:a16="http://schemas.microsoft.com/office/drawing/2014/main" id="{61E74BD0-BEC1-ED5D-3D1C-EA0BE81BCFC1}"/>
              </a:ext>
            </a:extLst>
          </p:cNvPr>
          <p:cNvPicPr>
            <a:picLocks noChangeAspect="1"/>
          </p:cNvPicPr>
          <p:nvPr/>
        </p:nvPicPr>
        <p:blipFill>
          <a:blip r:embed="rId3"/>
          <a:stretch>
            <a:fillRect/>
          </a:stretch>
        </p:blipFill>
        <p:spPr>
          <a:xfrm>
            <a:off x="7848667" y="3742405"/>
            <a:ext cx="4343334" cy="3115596"/>
          </a:xfrm>
          <a:prstGeom prst="rect">
            <a:avLst/>
          </a:prstGeom>
        </p:spPr>
      </p:pic>
      <p:pic>
        <p:nvPicPr>
          <p:cNvPr id="11" name="Picture 10">
            <a:extLst>
              <a:ext uri="{FF2B5EF4-FFF2-40B4-BE49-F238E27FC236}">
                <a16:creationId xmlns:a16="http://schemas.microsoft.com/office/drawing/2014/main" id="{AF44CADC-D545-0DDA-4231-202407C6E31F}"/>
              </a:ext>
            </a:extLst>
          </p:cNvPr>
          <p:cNvPicPr>
            <a:picLocks noChangeAspect="1"/>
          </p:cNvPicPr>
          <p:nvPr/>
        </p:nvPicPr>
        <p:blipFill>
          <a:blip r:embed="rId4"/>
          <a:stretch>
            <a:fillRect/>
          </a:stretch>
        </p:blipFill>
        <p:spPr>
          <a:xfrm>
            <a:off x="220825" y="1985804"/>
            <a:ext cx="6096000" cy="1866900"/>
          </a:xfrm>
          <a:prstGeom prst="rect">
            <a:avLst/>
          </a:prstGeom>
        </p:spPr>
      </p:pic>
      <p:sp>
        <p:nvSpPr>
          <p:cNvPr id="12" name="TextBox 11">
            <a:extLst>
              <a:ext uri="{FF2B5EF4-FFF2-40B4-BE49-F238E27FC236}">
                <a16:creationId xmlns:a16="http://schemas.microsoft.com/office/drawing/2014/main" id="{3AFDCF0B-2F91-3B0E-D738-A65464514732}"/>
              </a:ext>
            </a:extLst>
          </p:cNvPr>
          <p:cNvSpPr txBox="1"/>
          <p:nvPr/>
        </p:nvSpPr>
        <p:spPr>
          <a:xfrm>
            <a:off x="90196" y="3754344"/>
            <a:ext cx="7758471" cy="369332"/>
          </a:xfrm>
          <a:prstGeom prst="rect">
            <a:avLst/>
          </a:prstGeom>
          <a:noFill/>
        </p:spPr>
        <p:txBody>
          <a:bodyPr wrap="none" rtlCol="0">
            <a:spAutoFit/>
          </a:bodyPr>
          <a:lstStyle/>
          <a:p>
            <a:r>
              <a:rPr lang="en-US" dirty="0">
                <a:solidFill>
                  <a:srgbClr val="C00000"/>
                </a:solidFill>
              </a:rPr>
              <a:t>Lots of correlation between effort and number of species caught/consumed/sold</a:t>
            </a:r>
          </a:p>
        </p:txBody>
      </p:sp>
      <p:pic>
        <p:nvPicPr>
          <p:cNvPr id="14" name="Picture 13">
            <a:extLst>
              <a:ext uri="{FF2B5EF4-FFF2-40B4-BE49-F238E27FC236}">
                <a16:creationId xmlns:a16="http://schemas.microsoft.com/office/drawing/2014/main" id="{0D675E60-937C-5A4D-835E-BB6258BADC9A}"/>
              </a:ext>
            </a:extLst>
          </p:cNvPr>
          <p:cNvPicPr>
            <a:picLocks noChangeAspect="1"/>
          </p:cNvPicPr>
          <p:nvPr/>
        </p:nvPicPr>
        <p:blipFill>
          <a:blip r:embed="rId5"/>
          <a:stretch>
            <a:fillRect/>
          </a:stretch>
        </p:blipFill>
        <p:spPr>
          <a:xfrm>
            <a:off x="90196" y="4123676"/>
            <a:ext cx="6764694" cy="2131430"/>
          </a:xfrm>
          <a:prstGeom prst="rect">
            <a:avLst/>
          </a:prstGeom>
        </p:spPr>
      </p:pic>
      <p:sp>
        <p:nvSpPr>
          <p:cNvPr id="17" name="TextBox 16">
            <a:extLst>
              <a:ext uri="{FF2B5EF4-FFF2-40B4-BE49-F238E27FC236}">
                <a16:creationId xmlns:a16="http://schemas.microsoft.com/office/drawing/2014/main" id="{E1F116F5-7A1B-B64A-8677-0CDE5049A03C}"/>
              </a:ext>
            </a:extLst>
          </p:cNvPr>
          <p:cNvSpPr txBox="1"/>
          <p:nvPr/>
        </p:nvSpPr>
        <p:spPr>
          <a:xfrm>
            <a:off x="211650" y="158774"/>
            <a:ext cx="5984613" cy="369332"/>
          </a:xfrm>
          <a:prstGeom prst="rect">
            <a:avLst/>
          </a:prstGeom>
          <a:noFill/>
        </p:spPr>
        <p:txBody>
          <a:bodyPr wrap="square" rtlCol="0">
            <a:spAutoFit/>
          </a:bodyPr>
          <a:lstStyle/>
          <a:p>
            <a:r>
              <a:rPr lang="en-US" dirty="0"/>
              <a:t>Species-per-unit-effort questions</a:t>
            </a:r>
          </a:p>
        </p:txBody>
      </p:sp>
    </p:spTree>
    <p:extLst>
      <p:ext uri="{BB962C8B-B14F-4D97-AF65-F5344CB8AC3E}">
        <p14:creationId xmlns:p14="http://schemas.microsoft.com/office/powerpoint/2010/main" val="4181008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33923C-5F2A-33C6-96A7-8D52AA05177F}"/>
              </a:ext>
            </a:extLst>
          </p:cNvPr>
          <p:cNvPicPr>
            <a:picLocks noChangeAspect="1"/>
          </p:cNvPicPr>
          <p:nvPr/>
        </p:nvPicPr>
        <p:blipFill>
          <a:blip r:embed="rId2"/>
          <a:stretch>
            <a:fillRect/>
          </a:stretch>
        </p:blipFill>
        <p:spPr>
          <a:xfrm>
            <a:off x="438539" y="677107"/>
            <a:ext cx="5300478" cy="3484345"/>
          </a:xfrm>
          <a:prstGeom prst="rect">
            <a:avLst/>
          </a:prstGeom>
        </p:spPr>
      </p:pic>
      <p:sp>
        <p:nvSpPr>
          <p:cNvPr id="3" name="TextBox 2">
            <a:extLst>
              <a:ext uri="{FF2B5EF4-FFF2-40B4-BE49-F238E27FC236}">
                <a16:creationId xmlns:a16="http://schemas.microsoft.com/office/drawing/2014/main" id="{09340A50-C3EB-9375-1EA2-1F4068854E2B}"/>
              </a:ext>
            </a:extLst>
          </p:cNvPr>
          <p:cNvSpPr txBox="1"/>
          <p:nvPr/>
        </p:nvSpPr>
        <p:spPr>
          <a:xfrm>
            <a:off x="6802016" y="587829"/>
            <a:ext cx="5085184" cy="3970318"/>
          </a:xfrm>
          <a:prstGeom prst="rect">
            <a:avLst/>
          </a:prstGeom>
          <a:noFill/>
        </p:spPr>
        <p:txBody>
          <a:bodyPr wrap="square" rtlCol="0">
            <a:spAutoFit/>
          </a:bodyPr>
          <a:lstStyle/>
          <a:p>
            <a:r>
              <a:rPr lang="en-US" dirty="0"/>
              <a:t>Explanatory power of model c lower because variation associated with effort has been removed from dependent variable. </a:t>
            </a:r>
          </a:p>
          <a:p>
            <a:endParaRPr lang="en-US" dirty="0"/>
          </a:p>
          <a:p>
            <a:r>
              <a:rPr lang="en-US" dirty="0"/>
              <a:t>How do you interpret the coefficient circled in orange? When the number of species in the biomonitoring data goes up by 1, the catch per person-day by households goes up by 0.00754 species?</a:t>
            </a:r>
          </a:p>
          <a:p>
            <a:endParaRPr lang="en-US" dirty="0"/>
          </a:p>
          <a:p>
            <a:r>
              <a:rPr lang="en-US" dirty="0"/>
              <a:t>Interpretation-wise, I don’t like that the units are different for system diversity and catch diversity so I generally prefer the second model. </a:t>
            </a:r>
          </a:p>
          <a:p>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D7C78B7-8A07-9044-FBF1-44E4C5F8BD89}"/>
                  </a:ext>
                </a:extLst>
              </p14:cNvPr>
              <p14:cNvContentPartPr/>
              <p14:nvPr/>
            </p14:nvContentPartPr>
            <p14:xfrm>
              <a:off x="4704913" y="1710816"/>
              <a:ext cx="1105920" cy="473760"/>
            </p14:xfrm>
          </p:contentPart>
        </mc:Choice>
        <mc:Fallback>
          <p:pic>
            <p:nvPicPr>
              <p:cNvPr id="5" name="Ink 4">
                <a:extLst>
                  <a:ext uri="{FF2B5EF4-FFF2-40B4-BE49-F238E27FC236}">
                    <a16:creationId xmlns:a16="http://schemas.microsoft.com/office/drawing/2014/main" id="{AD7C78B7-8A07-9044-FBF1-44E4C5F8BD89}"/>
                  </a:ext>
                </a:extLst>
              </p:cNvPr>
              <p:cNvPicPr/>
              <p:nvPr/>
            </p:nvPicPr>
            <p:blipFill>
              <a:blip r:embed="rId4"/>
              <a:stretch>
                <a:fillRect/>
              </a:stretch>
            </p:blipFill>
            <p:spPr>
              <a:xfrm>
                <a:off x="4696273" y="1701816"/>
                <a:ext cx="1123560" cy="491400"/>
              </a:xfrm>
              <a:prstGeom prst="rect">
                <a:avLst/>
              </a:prstGeom>
            </p:spPr>
          </p:pic>
        </mc:Fallback>
      </mc:AlternateContent>
    </p:spTree>
    <p:extLst>
      <p:ext uri="{BB962C8B-B14F-4D97-AF65-F5344CB8AC3E}">
        <p14:creationId xmlns:p14="http://schemas.microsoft.com/office/powerpoint/2010/main" val="919295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3569-192E-62F0-A25E-5F23DED5C7E3}"/>
              </a:ext>
            </a:extLst>
          </p:cNvPr>
          <p:cNvSpPr>
            <a:spLocks noGrp="1"/>
          </p:cNvSpPr>
          <p:nvPr>
            <p:ph type="title"/>
          </p:nvPr>
        </p:nvSpPr>
        <p:spPr/>
        <p:txBody>
          <a:bodyPr/>
          <a:lstStyle/>
          <a:p>
            <a:r>
              <a:rPr lang="en-US" dirty="0"/>
              <a:t>Past graphs and notes…</a:t>
            </a:r>
          </a:p>
        </p:txBody>
      </p:sp>
      <p:sp>
        <p:nvSpPr>
          <p:cNvPr id="3" name="Content Placeholder 2">
            <a:extLst>
              <a:ext uri="{FF2B5EF4-FFF2-40B4-BE49-F238E27FC236}">
                <a16:creationId xmlns:a16="http://schemas.microsoft.com/office/drawing/2014/main" id="{6E41F935-BB4D-2E11-0F5F-C0BD8985CA3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86234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4DFC08-22DC-5626-47D6-732D9799F29E}"/>
              </a:ext>
            </a:extLst>
          </p:cNvPr>
          <p:cNvPicPr>
            <a:picLocks noChangeAspect="1"/>
          </p:cNvPicPr>
          <p:nvPr/>
        </p:nvPicPr>
        <p:blipFill>
          <a:blip r:embed="rId2"/>
          <a:stretch>
            <a:fillRect/>
          </a:stretch>
        </p:blipFill>
        <p:spPr>
          <a:xfrm>
            <a:off x="1320540" y="3582659"/>
            <a:ext cx="3696677" cy="2771590"/>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1138069" y="6257836"/>
            <a:ext cx="3691434" cy="600164"/>
          </a:xfrm>
          <a:prstGeom prst="rect">
            <a:avLst/>
          </a:prstGeom>
          <a:noFill/>
        </p:spPr>
        <p:txBody>
          <a:bodyPr wrap="square" rtlCol="0">
            <a:spAutoFit/>
          </a:bodyPr>
          <a:lstStyle/>
          <a:p>
            <a:r>
              <a:rPr lang="en-US" sz="1100" i="1" dirty="0"/>
              <a:t>Slopes if RDAs treated as continuous:</a:t>
            </a:r>
          </a:p>
          <a:p>
            <a:r>
              <a:rPr lang="en-US" sz="1100" i="1" dirty="0"/>
              <a:t>0.701 (sold)</a:t>
            </a:r>
          </a:p>
          <a:p>
            <a:r>
              <a:rPr lang="en-US" sz="1100" i="1" dirty="0"/>
              <a:t>0.697 (consumed)</a:t>
            </a:r>
          </a:p>
        </p:txBody>
      </p:sp>
      <p:pic>
        <p:nvPicPr>
          <p:cNvPr id="14" name="Picture 13">
            <a:extLst>
              <a:ext uri="{FF2B5EF4-FFF2-40B4-BE49-F238E27FC236}">
                <a16:creationId xmlns:a16="http://schemas.microsoft.com/office/drawing/2014/main" id="{0D05FAE2-CC64-1029-9593-673623ACE5C6}"/>
              </a:ext>
            </a:extLst>
          </p:cNvPr>
          <p:cNvPicPr>
            <a:picLocks noChangeAspect="1"/>
          </p:cNvPicPr>
          <p:nvPr/>
        </p:nvPicPr>
        <p:blipFill>
          <a:blip r:embed="rId3"/>
          <a:stretch>
            <a:fillRect/>
          </a:stretch>
        </p:blipFill>
        <p:spPr>
          <a:xfrm>
            <a:off x="1276171" y="185011"/>
            <a:ext cx="3691435" cy="2767659"/>
          </a:xfrm>
          <a:prstGeom prst="rect">
            <a:avLst/>
          </a:prstGeom>
        </p:spPr>
      </p:pic>
      <p:sp>
        <p:nvSpPr>
          <p:cNvPr id="16" name="TextBox 15">
            <a:extLst>
              <a:ext uri="{FF2B5EF4-FFF2-40B4-BE49-F238E27FC236}">
                <a16:creationId xmlns:a16="http://schemas.microsoft.com/office/drawing/2014/main" id="{19E2BE44-4B79-E433-CE36-2EADB1870406}"/>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22" name="TextBox 21">
            <a:extLst>
              <a:ext uri="{FF2B5EF4-FFF2-40B4-BE49-F238E27FC236}">
                <a16:creationId xmlns:a16="http://schemas.microsoft.com/office/drawing/2014/main" id="{F1A8DDDD-9718-C2BF-063A-2CCF04940E72}"/>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3" name="TextBox 22">
            <a:extLst>
              <a:ext uri="{FF2B5EF4-FFF2-40B4-BE49-F238E27FC236}">
                <a16:creationId xmlns:a16="http://schemas.microsoft.com/office/drawing/2014/main" id="{9728CA31-F866-66C6-AD7E-5499C96BCC5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5" name="TextBox 24">
            <a:extLst>
              <a:ext uri="{FF2B5EF4-FFF2-40B4-BE49-F238E27FC236}">
                <a16:creationId xmlns:a16="http://schemas.microsoft.com/office/drawing/2014/main" id="{35E8624F-07FB-2192-DEB0-711B7C6097A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6" name="Straight Arrow Connector 25">
            <a:extLst>
              <a:ext uri="{FF2B5EF4-FFF2-40B4-BE49-F238E27FC236}">
                <a16:creationId xmlns:a16="http://schemas.microsoft.com/office/drawing/2014/main" id="{95C6191E-60F3-C966-8573-5575B9A8B653}"/>
              </a:ext>
            </a:extLst>
          </p:cNvPr>
          <p:cNvCxnSpPr>
            <a:stCxn id="16"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F1504F-A79D-8641-142A-1B2A2274A53A}"/>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DEA685-8946-C484-9E80-F2170FD2AA5D}"/>
              </a:ext>
            </a:extLst>
          </p:cNvPr>
          <p:cNvCxnSpPr/>
          <p:nvPr/>
        </p:nvCxnSpPr>
        <p:spPr>
          <a:xfrm flipV="1">
            <a:off x="7688311" y="4017920"/>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5FB5E2-D025-557A-7BF9-89A225CCC977}"/>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363794-A6EF-893F-C7B2-0BD01ACFBF43}"/>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cxnSp>
        <p:nvCxnSpPr>
          <p:cNvPr id="32" name="Straight Arrow Connector 31">
            <a:extLst>
              <a:ext uri="{FF2B5EF4-FFF2-40B4-BE49-F238E27FC236}">
                <a16:creationId xmlns:a16="http://schemas.microsoft.com/office/drawing/2014/main" id="{AB34C3B9-4FE7-B236-D27A-607B4FB73D22}"/>
              </a:ext>
            </a:extLst>
          </p:cNvPr>
          <p:cNvCxnSpPr/>
          <p:nvPr/>
        </p:nvCxnSpPr>
        <p:spPr>
          <a:xfrm flipV="1">
            <a:off x="7651524" y="2536758"/>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DD37E1-BAF5-D99D-965D-C4DEA10645A1}"/>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377677D-7188-A23B-B9A5-3BA6D050C39B}"/>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spTree>
    <p:extLst>
      <p:ext uri="{BB962C8B-B14F-4D97-AF65-F5344CB8AC3E}">
        <p14:creationId xmlns:p14="http://schemas.microsoft.com/office/powerpoint/2010/main" val="125655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EBC896C-E3B2-CCAB-4DB6-391B43B337D3}"/>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6" name="TextBox 15">
            <a:extLst>
              <a:ext uri="{FF2B5EF4-FFF2-40B4-BE49-F238E27FC236}">
                <a16:creationId xmlns:a16="http://schemas.microsoft.com/office/drawing/2014/main" id="{C755B7D9-FC82-EC85-9700-16518F8D206D}"/>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2" name="TextBox 21">
            <a:extLst>
              <a:ext uri="{FF2B5EF4-FFF2-40B4-BE49-F238E27FC236}">
                <a16:creationId xmlns:a16="http://schemas.microsoft.com/office/drawing/2014/main" id="{A82809A3-4422-3FD4-C656-FDA924D939E2}"/>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3" name="TextBox 22">
            <a:extLst>
              <a:ext uri="{FF2B5EF4-FFF2-40B4-BE49-F238E27FC236}">
                <a16:creationId xmlns:a16="http://schemas.microsoft.com/office/drawing/2014/main" id="{4909E763-14DA-BDC2-400F-65580D855AAA}"/>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4" name="Straight Arrow Connector 23">
            <a:extLst>
              <a:ext uri="{FF2B5EF4-FFF2-40B4-BE49-F238E27FC236}">
                <a16:creationId xmlns:a16="http://schemas.microsoft.com/office/drawing/2014/main" id="{B6CD2C3F-85F1-26D3-729A-3BF0DB98A23C}"/>
              </a:ext>
            </a:extLst>
          </p:cNvPr>
          <p:cNvCxnSpPr>
            <a:stCxn id="14"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03601D-BBB8-E0FC-C9A5-629F1A648516}"/>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2BB539-B010-FA02-B03E-0A1DDB7E6978}"/>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3A11EF-B4C9-B5DC-0A58-0BCADCA3D2D3}"/>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20389E-4857-41BF-A8EF-9838906BF69A}"/>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28290816-70A4-C87F-1CEA-B70A681D208F}"/>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198C36A3-6F32-C318-A98B-BC1C80B6FC16}"/>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70D79E4-0424-809B-7410-A1CDD7E0A677}"/>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0A8F694-961F-3D60-D900-452DDDE4C74B}"/>
              </a:ext>
            </a:extLst>
          </p:cNvPr>
          <p:cNvSpPr txBox="1"/>
          <p:nvPr/>
        </p:nvSpPr>
        <p:spPr>
          <a:xfrm>
            <a:off x="6879771" y="979714"/>
            <a:ext cx="4737002" cy="369332"/>
          </a:xfrm>
          <a:prstGeom prst="rect">
            <a:avLst/>
          </a:prstGeom>
          <a:noFill/>
        </p:spPr>
        <p:txBody>
          <a:bodyPr wrap="none" rtlCol="0">
            <a:spAutoFit/>
          </a:bodyPr>
          <a:lstStyle/>
          <a:p>
            <a:r>
              <a:rPr lang="en-US" dirty="0"/>
              <a:t>This uses relative abundance at the system level.</a:t>
            </a:r>
          </a:p>
        </p:txBody>
      </p:sp>
      <p:sp>
        <p:nvSpPr>
          <p:cNvPr id="5" name="TextBox 4">
            <a:extLst>
              <a:ext uri="{FF2B5EF4-FFF2-40B4-BE49-F238E27FC236}">
                <a16:creationId xmlns:a16="http://schemas.microsoft.com/office/drawing/2014/main" id="{2DAD1920-7880-673F-A23C-F7059A59620C}"/>
              </a:ext>
            </a:extLst>
          </p:cNvPr>
          <p:cNvSpPr txBox="1"/>
          <p:nvPr/>
        </p:nvSpPr>
        <p:spPr>
          <a:xfrm>
            <a:off x="9489407" y="5582530"/>
            <a:ext cx="2297851" cy="1200329"/>
          </a:xfrm>
          <a:prstGeom prst="rect">
            <a:avLst/>
          </a:prstGeom>
          <a:noFill/>
        </p:spPr>
        <p:txBody>
          <a:bodyPr wrap="square" rtlCol="0">
            <a:spAutoFit/>
          </a:bodyPr>
          <a:lstStyle/>
          <a:p>
            <a:r>
              <a:rPr lang="en-US" dirty="0"/>
              <a:t>Conclusion: abundance doesn’t necessarily drive sale or consumption</a:t>
            </a:r>
          </a:p>
        </p:txBody>
      </p:sp>
      <p:pic>
        <p:nvPicPr>
          <p:cNvPr id="12" name="Picture 11">
            <a:extLst>
              <a:ext uri="{FF2B5EF4-FFF2-40B4-BE49-F238E27FC236}">
                <a16:creationId xmlns:a16="http://schemas.microsoft.com/office/drawing/2014/main" id="{B6F66EEA-8619-CA0E-03BB-88B2D3D6ABC9}"/>
              </a:ext>
            </a:extLst>
          </p:cNvPr>
          <p:cNvPicPr>
            <a:picLocks noChangeAspect="1"/>
          </p:cNvPicPr>
          <p:nvPr/>
        </p:nvPicPr>
        <p:blipFill>
          <a:blip r:embed="rId2"/>
          <a:stretch>
            <a:fillRect/>
          </a:stretch>
        </p:blipFill>
        <p:spPr>
          <a:xfrm>
            <a:off x="5080489" y="3576039"/>
            <a:ext cx="4113197" cy="3083876"/>
          </a:xfrm>
          <a:prstGeom prst="rect">
            <a:avLst/>
          </a:prstGeom>
        </p:spPr>
      </p:pic>
      <p:pic>
        <p:nvPicPr>
          <p:cNvPr id="11" name="Picture 10" descr="Chart, scatter chart&#10;&#10;Description automatically generated">
            <a:extLst>
              <a:ext uri="{FF2B5EF4-FFF2-40B4-BE49-F238E27FC236}">
                <a16:creationId xmlns:a16="http://schemas.microsoft.com/office/drawing/2014/main" id="{468F9991-C171-0B68-0846-24E13F3FFFFB}"/>
              </a:ext>
            </a:extLst>
          </p:cNvPr>
          <p:cNvPicPr>
            <a:picLocks noChangeAspect="1"/>
          </p:cNvPicPr>
          <p:nvPr/>
        </p:nvPicPr>
        <p:blipFill>
          <a:blip r:embed="rId3"/>
          <a:stretch>
            <a:fillRect/>
          </a:stretch>
        </p:blipFill>
        <p:spPr>
          <a:xfrm>
            <a:off x="162518" y="162915"/>
            <a:ext cx="4296940" cy="3542236"/>
          </a:xfrm>
          <a:prstGeom prst="rect">
            <a:avLst/>
          </a:prstGeom>
        </p:spPr>
      </p:pic>
      <p:pic>
        <p:nvPicPr>
          <p:cNvPr id="15" name="Picture 14" descr="Chart, scatter chart&#10;&#10;Description automatically generated">
            <a:extLst>
              <a:ext uri="{FF2B5EF4-FFF2-40B4-BE49-F238E27FC236}">
                <a16:creationId xmlns:a16="http://schemas.microsoft.com/office/drawing/2014/main" id="{E164C9C8-6800-452C-362C-0AEDDA131DD4}"/>
              </a:ext>
            </a:extLst>
          </p:cNvPr>
          <p:cNvPicPr>
            <a:picLocks noChangeAspect="1"/>
          </p:cNvPicPr>
          <p:nvPr/>
        </p:nvPicPr>
        <p:blipFill>
          <a:blip r:embed="rId4"/>
          <a:stretch>
            <a:fillRect/>
          </a:stretch>
        </p:blipFill>
        <p:spPr>
          <a:xfrm>
            <a:off x="317718" y="3564665"/>
            <a:ext cx="4113196" cy="3329189"/>
          </a:xfrm>
          <a:prstGeom prst="rect">
            <a:avLst/>
          </a:prstGeom>
        </p:spPr>
      </p:pic>
    </p:spTree>
    <p:extLst>
      <p:ext uri="{BB962C8B-B14F-4D97-AF65-F5344CB8AC3E}">
        <p14:creationId xmlns:p14="http://schemas.microsoft.com/office/powerpoint/2010/main" val="4119507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8365819-56CF-7496-721A-E40467766D31}"/>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4" name="TextBox 13">
            <a:extLst>
              <a:ext uri="{FF2B5EF4-FFF2-40B4-BE49-F238E27FC236}">
                <a16:creationId xmlns:a16="http://schemas.microsoft.com/office/drawing/2014/main" id="{5EFDF914-D9E2-62DB-0D3E-04E9DD5907BE}"/>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1" name="TextBox 20">
            <a:extLst>
              <a:ext uri="{FF2B5EF4-FFF2-40B4-BE49-F238E27FC236}">
                <a16:creationId xmlns:a16="http://schemas.microsoft.com/office/drawing/2014/main" id="{6512DA6B-9441-16D6-44EC-2169A5F50821}"/>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2" name="TextBox 21">
            <a:extLst>
              <a:ext uri="{FF2B5EF4-FFF2-40B4-BE49-F238E27FC236}">
                <a16:creationId xmlns:a16="http://schemas.microsoft.com/office/drawing/2014/main" id="{BCCF64F6-6E58-6744-8813-5335E93F4AEB}"/>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3" name="Straight Arrow Connector 22">
            <a:extLst>
              <a:ext uri="{FF2B5EF4-FFF2-40B4-BE49-F238E27FC236}">
                <a16:creationId xmlns:a16="http://schemas.microsoft.com/office/drawing/2014/main" id="{88DED670-6DD5-436F-9F7A-88DE4702CAB3}"/>
              </a:ext>
            </a:extLst>
          </p:cNvPr>
          <p:cNvCxnSpPr>
            <a:stCxn id="13"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253808-4EFC-5DD7-81EE-6E024FA35A96}"/>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AC2151-2DD5-8270-5E5B-9AAA91EA6F8F}"/>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D00FC8-5CC5-5BC1-8852-93E2C313B1D7}"/>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FFC6AA-24C0-7A0F-1EA4-566D31849C3E}"/>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F47F7C1C-9356-037E-E85F-7BFE13253774}"/>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7F49F412-C005-0C57-DD75-D7939E88C011}"/>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E020B1-D4A6-74B2-3332-C2A46F2B0759}"/>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B3B065-8819-29C8-B5D1-E205C49CAFF3}"/>
              </a:ext>
            </a:extLst>
          </p:cNvPr>
          <p:cNvSpPr txBox="1"/>
          <p:nvPr/>
        </p:nvSpPr>
        <p:spPr>
          <a:xfrm>
            <a:off x="4766437" y="3976484"/>
            <a:ext cx="7425561" cy="2862322"/>
          </a:xfrm>
          <a:prstGeom prst="rect">
            <a:avLst/>
          </a:prstGeom>
          <a:solidFill>
            <a:schemeClr val="bg1"/>
          </a:solidFill>
        </p:spPr>
        <p:txBody>
          <a:bodyPr wrap="square" rtlCol="0">
            <a:spAutoFit/>
          </a:bodyPr>
          <a:lstStyle/>
          <a:p>
            <a:r>
              <a:rPr lang="en-US" dirty="0"/>
              <a:t>Is this a small fish effect? </a:t>
            </a:r>
          </a:p>
          <a:p>
            <a:r>
              <a:rPr lang="en-US" dirty="0"/>
              <a:t>Yellow (high RDA) means whatever the last nutrient is (</a:t>
            </a:r>
            <a:r>
              <a:rPr lang="en-US" dirty="0" err="1"/>
              <a:t>VitA</a:t>
            </a:r>
            <a:r>
              <a:rPr lang="en-US" dirty="0"/>
              <a:t> or calcium (small fish)</a:t>
            </a:r>
          </a:p>
          <a:p>
            <a:endParaRPr lang="en-US" dirty="0"/>
          </a:p>
          <a:p>
            <a:r>
              <a:rPr lang="en-US" dirty="0"/>
              <a:t>We wanted to weight the RDAs by relative abundance, but within which portfolio level? These are weighted by household-level </a:t>
            </a:r>
            <a:r>
              <a:rPr lang="en-US" i="1" dirty="0"/>
              <a:t>catch</a:t>
            </a:r>
            <a:r>
              <a:rPr lang="en-US" dirty="0"/>
              <a:t> portfolio. Need to think more about the implications of this.</a:t>
            </a:r>
          </a:p>
          <a:p>
            <a:r>
              <a:rPr lang="en-US" dirty="0"/>
              <a:t>Low-RDA fish are obscured by high-RDA fish. Sorting differently doesn’t help much, but highlights that there are many low-RDA fish along the X axis. </a:t>
            </a:r>
          </a:p>
          <a:p>
            <a:r>
              <a:rPr lang="en-US" dirty="0"/>
              <a:t>Maybe this should be plotted at a higher level (e.g. CFR?)</a:t>
            </a:r>
          </a:p>
        </p:txBody>
      </p:sp>
      <p:pic>
        <p:nvPicPr>
          <p:cNvPr id="7" name="Picture 6" descr="Chart, scatter chart&#10;&#10;Description automatically generated">
            <a:extLst>
              <a:ext uri="{FF2B5EF4-FFF2-40B4-BE49-F238E27FC236}">
                <a16:creationId xmlns:a16="http://schemas.microsoft.com/office/drawing/2014/main" id="{69CC915E-2A12-B196-CF76-B30276C4E509}"/>
              </a:ext>
            </a:extLst>
          </p:cNvPr>
          <p:cNvPicPr>
            <a:picLocks noChangeAspect="1"/>
          </p:cNvPicPr>
          <p:nvPr/>
        </p:nvPicPr>
        <p:blipFill>
          <a:blip r:embed="rId2"/>
          <a:stretch>
            <a:fillRect/>
          </a:stretch>
        </p:blipFill>
        <p:spPr>
          <a:xfrm>
            <a:off x="336221" y="-28500"/>
            <a:ext cx="3857710" cy="3158295"/>
          </a:xfrm>
          <a:prstGeom prst="rect">
            <a:avLst/>
          </a:prstGeom>
        </p:spPr>
      </p:pic>
      <p:pic>
        <p:nvPicPr>
          <p:cNvPr id="11" name="Picture 10" descr="Chart, scatter chart&#10;&#10;Description automatically generated">
            <a:extLst>
              <a:ext uri="{FF2B5EF4-FFF2-40B4-BE49-F238E27FC236}">
                <a16:creationId xmlns:a16="http://schemas.microsoft.com/office/drawing/2014/main" id="{62AD5E11-0D37-D250-0B00-DD1866F1568E}"/>
              </a:ext>
            </a:extLst>
          </p:cNvPr>
          <p:cNvPicPr>
            <a:picLocks noChangeAspect="1"/>
          </p:cNvPicPr>
          <p:nvPr/>
        </p:nvPicPr>
        <p:blipFill>
          <a:blip r:embed="rId3"/>
          <a:stretch>
            <a:fillRect/>
          </a:stretch>
        </p:blipFill>
        <p:spPr>
          <a:xfrm>
            <a:off x="336221" y="3449072"/>
            <a:ext cx="3857710" cy="3169224"/>
          </a:xfrm>
          <a:prstGeom prst="rect">
            <a:avLst/>
          </a:prstGeom>
        </p:spPr>
      </p:pic>
    </p:spTree>
    <p:extLst>
      <p:ext uri="{BB962C8B-B14F-4D97-AF65-F5344CB8AC3E}">
        <p14:creationId xmlns:p14="http://schemas.microsoft.com/office/powerpoint/2010/main" val="4207585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EF60FAD-4AD5-F029-F10C-5CAA7C931AA2}"/>
              </a:ext>
            </a:extLst>
          </p:cNvPr>
          <p:cNvPicPr>
            <a:picLocks noChangeAspect="1"/>
          </p:cNvPicPr>
          <p:nvPr/>
        </p:nvPicPr>
        <p:blipFill>
          <a:blip r:embed="rId2"/>
          <a:stretch>
            <a:fillRect/>
          </a:stretch>
        </p:blipFill>
        <p:spPr>
          <a:xfrm>
            <a:off x="1080689" y="3588524"/>
            <a:ext cx="4422857" cy="3316045"/>
          </a:xfrm>
          <a:prstGeom prst="rect">
            <a:avLst/>
          </a:prstGeom>
        </p:spPr>
      </p:pic>
      <p:pic>
        <p:nvPicPr>
          <p:cNvPr id="30" name="Picture 29">
            <a:extLst>
              <a:ext uri="{FF2B5EF4-FFF2-40B4-BE49-F238E27FC236}">
                <a16:creationId xmlns:a16="http://schemas.microsoft.com/office/drawing/2014/main" id="{056B791A-2F07-B671-15C8-EBE0F83C8C6C}"/>
              </a:ext>
            </a:extLst>
          </p:cNvPr>
          <p:cNvPicPr>
            <a:picLocks noChangeAspect="1"/>
          </p:cNvPicPr>
          <p:nvPr/>
        </p:nvPicPr>
        <p:blipFill>
          <a:blip r:embed="rId3"/>
          <a:stretch>
            <a:fillRect/>
          </a:stretch>
        </p:blipFill>
        <p:spPr>
          <a:xfrm>
            <a:off x="1204217" y="0"/>
            <a:ext cx="4174450" cy="3129801"/>
          </a:xfrm>
          <a:prstGeom prst="rect">
            <a:avLst/>
          </a:prstGeom>
        </p:spPr>
      </p:pic>
      <p:sp>
        <p:nvSpPr>
          <p:cNvPr id="2" name="TextBox 1">
            <a:extLst>
              <a:ext uri="{FF2B5EF4-FFF2-40B4-BE49-F238E27FC236}">
                <a16:creationId xmlns:a16="http://schemas.microsoft.com/office/drawing/2014/main" id="{EE9981DD-F63C-4E5A-B73D-649228E4D340}"/>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AA31FF62-A5E9-24DB-BB82-716BC252FC11}"/>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8" name="TextBox 7">
            <a:extLst>
              <a:ext uri="{FF2B5EF4-FFF2-40B4-BE49-F238E27FC236}">
                <a16:creationId xmlns:a16="http://schemas.microsoft.com/office/drawing/2014/main" id="{A121A3F0-69E6-24CB-906B-CBCCD242A046}"/>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2" name="TextBox 11">
            <a:extLst>
              <a:ext uri="{FF2B5EF4-FFF2-40B4-BE49-F238E27FC236}">
                <a16:creationId xmlns:a16="http://schemas.microsoft.com/office/drawing/2014/main" id="{2AF2E0E0-8ED5-1E6E-0C5F-A8EF2D77664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3" name="Straight Arrow Connector 12">
            <a:extLst>
              <a:ext uri="{FF2B5EF4-FFF2-40B4-BE49-F238E27FC236}">
                <a16:creationId xmlns:a16="http://schemas.microsoft.com/office/drawing/2014/main" id="{17608B33-8D7C-47CB-41C2-DD5D02A0AD7B}"/>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52C38D-7BC7-B2BF-474D-DEB5FDF3A778}"/>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8B532B-E9DF-95CD-EFFC-0521E12CF3F3}"/>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A46F80-B4AF-A6DC-4F95-E608879D925B}"/>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AA0AB8-0A41-92D9-F7F5-40A1A6043292}"/>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3" name="TextBox 22">
            <a:extLst>
              <a:ext uri="{FF2B5EF4-FFF2-40B4-BE49-F238E27FC236}">
                <a16:creationId xmlns:a16="http://schemas.microsoft.com/office/drawing/2014/main" id="{887E5BBA-72B9-3297-71A2-7E2228AA7DAC}"/>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4" name="Straight Arrow Connector 23">
            <a:extLst>
              <a:ext uri="{FF2B5EF4-FFF2-40B4-BE49-F238E27FC236}">
                <a16:creationId xmlns:a16="http://schemas.microsoft.com/office/drawing/2014/main" id="{75063CBF-D97A-0078-74C4-00135A2559FC}"/>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F16050-9078-2998-5294-0130EB154D20}"/>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27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7B10-69FF-277E-9EB0-278FD6844276}"/>
              </a:ext>
            </a:extLst>
          </p:cNvPr>
          <p:cNvSpPr txBox="1"/>
          <p:nvPr/>
        </p:nvSpPr>
        <p:spPr>
          <a:xfrm>
            <a:off x="98474" y="154745"/>
            <a:ext cx="8518742" cy="369332"/>
          </a:xfrm>
          <a:prstGeom prst="rect">
            <a:avLst/>
          </a:prstGeom>
          <a:noFill/>
        </p:spPr>
        <p:txBody>
          <a:bodyPr wrap="none" rtlCol="0">
            <a:spAutoFit/>
          </a:bodyPr>
          <a:lstStyle/>
          <a:p>
            <a:r>
              <a:rPr lang="en-US" b="1" dirty="0"/>
              <a:t>Question: Does species abundance matter for the decision between selling and eating? </a:t>
            </a:r>
          </a:p>
        </p:txBody>
      </p:sp>
      <p:pic>
        <p:nvPicPr>
          <p:cNvPr id="5" name="Picture 4" descr="Chart, scatter chart&#10;&#10;Description automatically generated">
            <a:extLst>
              <a:ext uri="{FF2B5EF4-FFF2-40B4-BE49-F238E27FC236}">
                <a16:creationId xmlns:a16="http://schemas.microsoft.com/office/drawing/2014/main" id="{9514DAE5-1D9D-8A49-47A6-E684360581DB}"/>
              </a:ext>
            </a:extLst>
          </p:cNvPr>
          <p:cNvPicPr>
            <a:picLocks noChangeAspect="1"/>
          </p:cNvPicPr>
          <p:nvPr/>
        </p:nvPicPr>
        <p:blipFill>
          <a:blip r:embed="rId2"/>
          <a:stretch>
            <a:fillRect/>
          </a:stretch>
        </p:blipFill>
        <p:spPr>
          <a:xfrm>
            <a:off x="4039402" y="1334320"/>
            <a:ext cx="4113196" cy="3329189"/>
          </a:xfrm>
          <a:prstGeom prst="rect">
            <a:avLst/>
          </a:prstGeom>
        </p:spPr>
      </p:pic>
      <p:sp>
        <p:nvSpPr>
          <p:cNvPr id="7" name="TextBox 6">
            <a:extLst>
              <a:ext uri="{FF2B5EF4-FFF2-40B4-BE49-F238E27FC236}">
                <a16:creationId xmlns:a16="http://schemas.microsoft.com/office/drawing/2014/main" id="{CC8E3D3B-1CA2-62C8-6B5C-8BB55831DBAA}"/>
              </a:ext>
            </a:extLst>
          </p:cNvPr>
          <p:cNvSpPr txBox="1"/>
          <p:nvPr/>
        </p:nvSpPr>
        <p:spPr>
          <a:xfrm>
            <a:off x="8277014" y="606033"/>
            <a:ext cx="2871206" cy="646331"/>
          </a:xfrm>
          <a:prstGeom prst="rect">
            <a:avLst/>
          </a:prstGeom>
          <a:noFill/>
        </p:spPr>
        <p:txBody>
          <a:bodyPr wrap="square" rtlCol="0">
            <a:spAutoFit/>
          </a:bodyPr>
          <a:lstStyle/>
          <a:p>
            <a:r>
              <a:rPr lang="en-US" dirty="0"/>
              <a:t>Relative abundance in household catch</a:t>
            </a:r>
          </a:p>
        </p:txBody>
      </p:sp>
      <p:sp>
        <p:nvSpPr>
          <p:cNvPr id="8" name="TextBox 7">
            <a:extLst>
              <a:ext uri="{FF2B5EF4-FFF2-40B4-BE49-F238E27FC236}">
                <a16:creationId xmlns:a16="http://schemas.microsoft.com/office/drawing/2014/main" id="{488CFB3C-E69A-6CD4-3D49-C4F6B6B0ADA3}"/>
              </a:ext>
            </a:extLst>
          </p:cNvPr>
          <p:cNvSpPr txBox="1"/>
          <p:nvPr/>
        </p:nvSpPr>
        <p:spPr>
          <a:xfrm>
            <a:off x="4184496" y="739158"/>
            <a:ext cx="2871206" cy="369332"/>
          </a:xfrm>
          <a:prstGeom prst="rect">
            <a:avLst/>
          </a:prstGeom>
          <a:noFill/>
        </p:spPr>
        <p:txBody>
          <a:bodyPr wrap="square" rtlCol="0">
            <a:spAutoFit/>
          </a:bodyPr>
          <a:lstStyle/>
          <a:p>
            <a:r>
              <a:rPr lang="en-US" dirty="0"/>
              <a:t>Relative abundance in CFR</a:t>
            </a:r>
          </a:p>
        </p:txBody>
      </p:sp>
      <p:pic>
        <p:nvPicPr>
          <p:cNvPr id="11" name="Picture 10" descr="Chart, scatter chart&#10;&#10;Description automatically generated">
            <a:extLst>
              <a:ext uri="{FF2B5EF4-FFF2-40B4-BE49-F238E27FC236}">
                <a16:creationId xmlns:a16="http://schemas.microsoft.com/office/drawing/2014/main" id="{47A29CDA-4CC5-AB47-11AF-9F7C65E38023}"/>
              </a:ext>
            </a:extLst>
          </p:cNvPr>
          <p:cNvPicPr>
            <a:picLocks noChangeAspect="1"/>
          </p:cNvPicPr>
          <p:nvPr/>
        </p:nvPicPr>
        <p:blipFill>
          <a:blip r:embed="rId3"/>
          <a:stretch>
            <a:fillRect/>
          </a:stretch>
        </p:blipFill>
        <p:spPr>
          <a:xfrm>
            <a:off x="0" y="1334319"/>
            <a:ext cx="4113196" cy="3311180"/>
          </a:xfrm>
          <a:prstGeom prst="rect">
            <a:avLst/>
          </a:prstGeom>
        </p:spPr>
      </p:pic>
      <p:pic>
        <p:nvPicPr>
          <p:cNvPr id="13" name="Picture 12" descr="Chart, scatter chart&#10;&#10;Description automatically generated">
            <a:extLst>
              <a:ext uri="{FF2B5EF4-FFF2-40B4-BE49-F238E27FC236}">
                <a16:creationId xmlns:a16="http://schemas.microsoft.com/office/drawing/2014/main" id="{BC5FF984-3247-4CB2-31DE-EA7ECD6CB3E6}"/>
              </a:ext>
            </a:extLst>
          </p:cNvPr>
          <p:cNvPicPr>
            <a:picLocks noChangeAspect="1"/>
          </p:cNvPicPr>
          <p:nvPr/>
        </p:nvPicPr>
        <p:blipFill>
          <a:blip r:embed="rId4"/>
          <a:stretch>
            <a:fillRect/>
          </a:stretch>
        </p:blipFill>
        <p:spPr>
          <a:xfrm>
            <a:off x="8152598" y="1334319"/>
            <a:ext cx="4038500" cy="3329189"/>
          </a:xfrm>
          <a:prstGeom prst="rect">
            <a:avLst/>
          </a:prstGeom>
        </p:spPr>
      </p:pic>
      <p:sp>
        <p:nvSpPr>
          <p:cNvPr id="14" name="TextBox 13">
            <a:extLst>
              <a:ext uri="{FF2B5EF4-FFF2-40B4-BE49-F238E27FC236}">
                <a16:creationId xmlns:a16="http://schemas.microsoft.com/office/drawing/2014/main" id="{06B27029-A258-0D7D-5B7B-9A99CCB4722E}"/>
              </a:ext>
            </a:extLst>
          </p:cNvPr>
          <p:cNvSpPr txBox="1"/>
          <p:nvPr/>
        </p:nvSpPr>
        <p:spPr>
          <a:xfrm>
            <a:off x="233602" y="610657"/>
            <a:ext cx="2871206" cy="646331"/>
          </a:xfrm>
          <a:prstGeom prst="rect">
            <a:avLst/>
          </a:prstGeom>
          <a:noFill/>
        </p:spPr>
        <p:txBody>
          <a:bodyPr wrap="square" rtlCol="0">
            <a:spAutoFit/>
          </a:bodyPr>
          <a:lstStyle/>
          <a:p>
            <a:r>
              <a:rPr lang="en-US" dirty="0"/>
              <a:t>Relative abundance in the system</a:t>
            </a:r>
          </a:p>
        </p:txBody>
      </p:sp>
      <p:pic>
        <p:nvPicPr>
          <p:cNvPr id="16" name="Picture 15" descr="Chart, scatter chart&#10;&#10;Description automatically generated">
            <a:extLst>
              <a:ext uri="{FF2B5EF4-FFF2-40B4-BE49-F238E27FC236}">
                <a16:creationId xmlns:a16="http://schemas.microsoft.com/office/drawing/2014/main" id="{162A60E6-CF88-F003-0189-0DDCC710BCB9}"/>
              </a:ext>
            </a:extLst>
          </p:cNvPr>
          <p:cNvPicPr>
            <a:picLocks noChangeAspect="1"/>
          </p:cNvPicPr>
          <p:nvPr/>
        </p:nvPicPr>
        <p:blipFill>
          <a:blip r:embed="rId5"/>
          <a:stretch>
            <a:fillRect/>
          </a:stretch>
        </p:blipFill>
        <p:spPr>
          <a:xfrm>
            <a:off x="8226392" y="4465909"/>
            <a:ext cx="2921828" cy="2392091"/>
          </a:xfrm>
          <a:prstGeom prst="rect">
            <a:avLst/>
          </a:prstGeom>
        </p:spPr>
      </p:pic>
      <p:sp>
        <p:nvSpPr>
          <p:cNvPr id="18" name="TextBox 17">
            <a:extLst>
              <a:ext uri="{FF2B5EF4-FFF2-40B4-BE49-F238E27FC236}">
                <a16:creationId xmlns:a16="http://schemas.microsoft.com/office/drawing/2014/main" id="{0D555AFD-BBCA-FE58-DF60-B9E5927F7B8E}"/>
              </a:ext>
            </a:extLst>
          </p:cNvPr>
          <p:cNvSpPr txBox="1"/>
          <p:nvPr/>
        </p:nvSpPr>
        <p:spPr>
          <a:xfrm>
            <a:off x="233602" y="4868649"/>
            <a:ext cx="3238941" cy="1477328"/>
          </a:xfrm>
          <a:prstGeom prst="rect">
            <a:avLst/>
          </a:prstGeom>
          <a:noFill/>
        </p:spPr>
        <p:txBody>
          <a:bodyPr wrap="square" rtlCol="0">
            <a:spAutoFit/>
          </a:bodyPr>
          <a:lstStyle/>
          <a:p>
            <a:r>
              <a:rPr lang="en-US" dirty="0"/>
              <a:t>More abundant species appear to be eaten more than sold. Scatter plots may not tell whole story.</a:t>
            </a:r>
          </a:p>
          <a:p>
            <a:r>
              <a:rPr lang="en-US" dirty="0"/>
              <a:t>Next slide unpacks this further.</a:t>
            </a:r>
          </a:p>
        </p:txBody>
      </p:sp>
      <p:pic>
        <p:nvPicPr>
          <p:cNvPr id="20" name="Picture 19" descr="Chart, scatter chart&#10;&#10;Description automatically generated">
            <a:extLst>
              <a:ext uri="{FF2B5EF4-FFF2-40B4-BE49-F238E27FC236}">
                <a16:creationId xmlns:a16="http://schemas.microsoft.com/office/drawing/2014/main" id="{7B80400C-4517-7C49-E2E6-86C9C340CD60}"/>
              </a:ext>
            </a:extLst>
          </p:cNvPr>
          <p:cNvPicPr>
            <a:picLocks noChangeAspect="1"/>
          </p:cNvPicPr>
          <p:nvPr/>
        </p:nvPicPr>
        <p:blipFill>
          <a:blip r:embed="rId6"/>
          <a:stretch>
            <a:fillRect/>
          </a:stretch>
        </p:blipFill>
        <p:spPr>
          <a:xfrm>
            <a:off x="4106472" y="4465909"/>
            <a:ext cx="2899229" cy="2396806"/>
          </a:xfrm>
          <a:prstGeom prst="rect">
            <a:avLst/>
          </a:prstGeom>
        </p:spPr>
      </p:pic>
      <p:sp>
        <p:nvSpPr>
          <p:cNvPr id="21" name="TextBox 20">
            <a:extLst>
              <a:ext uri="{FF2B5EF4-FFF2-40B4-BE49-F238E27FC236}">
                <a16:creationId xmlns:a16="http://schemas.microsoft.com/office/drawing/2014/main" id="{2D152A08-BE38-A7BB-98AD-9DA066E27266}"/>
              </a:ext>
            </a:extLst>
          </p:cNvPr>
          <p:cNvSpPr txBox="1"/>
          <p:nvPr/>
        </p:nvSpPr>
        <p:spPr>
          <a:xfrm>
            <a:off x="7079495" y="4868649"/>
            <a:ext cx="943158" cy="1754326"/>
          </a:xfrm>
          <a:prstGeom prst="rect">
            <a:avLst/>
          </a:prstGeom>
          <a:noFill/>
        </p:spPr>
        <p:txBody>
          <a:bodyPr wrap="square" rtlCol="0">
            <a:spAutoFit/>
          </a:bodyPr>
          <a:lstStyle/>
          <a:p>
            <a:r>
              <a:rPr lang="en-US" sz="1200" dirty="0"/>
              <a:t>Same as above, but with reverse sorting so high abundance is more visible</a:t>
            </a:r>
          </a:p>
        </p:txBody>
      </p:sp>
      <p:sp>
        <p:nvSpPr>
          <p:cNvPr id="22" name="TextBox 21">
            <a:extLst>
              <a:ext uri="{FF2B5EF4-FFF2-40B4-BE49-F238E27FC236}">
                <a16:creationId xmlns:a16="http://schemas.microsoft.com/office/drawing/2014/main" id="{C940CF44-455C-DD03-6CCD-E6DD288D79E8}"/>
              </a:ext>
            </a:extLst>
          </p:cNvPr>
          <p:cNvSpPr txBox="1"/>
          <p:nvPr/>
        </p:nvSpPr>
        <p:spPr>
          <a:xfrm>
            <a:off x="11148220" y="4868649"/>
            <a:ext cx="943158" cy="1754326"/>
          </a:xfrm>
          <a:prstGeom prst="rect">
            <a:avLst/>
          </a:prstGeom>
          <a:noFill/>
        </p:spPr>
        <p:txBody>
          <a:bodyPr wrap="square" rtlCol="0">
            <a:spAutoFit/>
          </a:bodyPr>
          <a:lstStyle/>
          <a:p>
            <a:r>
              <a:rPr lang="en-US" sz="1200" dirty="0"/>
              <a:t>Same as above, but with reverse sorting so high abundance is more visible</a:t>
            </a:r>
          </a:p>
        </p:txBody>
      </p:sp>
    </p:spTree>
    <p:extLst>
      <p:ext uri="{BB962C8B-B14F-4D97-AF65-F5344CB8AC3E}">
        <p14:creationId xmlns:p14="http://schemas.microsoft.com/office/powerpoint/2010/main" val="3048800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7B10-69FF-277E-9EB0-278FD6844276}"/>
              </a:ext>
            </a:extLst>
          </p:cNvPr>
          <p:cNvSpPr txBox="1"/>
          <p:nvPr/>
        </p:nvSpPr>
        <p:spPr>
          <a:xfrm>
            <a:off x="98474" y="154745"/>
            <a:ext cx="8518742" cy="369332"/>
          </a:xfrm>
          <a:prstGeom prst="rect">
            <a:avLst/>
          </a:prstGeom>
          <a:noFill/>
        </p:spPr>
        <p:txBody>
          <a:bodyPr wrap="none" rtlCol="0">
            <a:spAutoFit/>
          </a:bodyPr>
          <a:lstStyle/>
          <a:p>
            <a:r>
              <a:rPr lang="en-US" b="1" dirty="0"/>
              <a:t>Question: Does species abundance matter for the decision between selling and eating? </a:t>
            </a:r>
          </a:p>
        </p:txBody>
      </p:sp>
      <p:sp>
        <p:nvSpPr>
          <p:cNvPr id="7" name="TextBox 6">
            <a:extLst>
              <a:ext uri="{FF2B5EF4-FFF2-40B4-BE49-F238E27FC236}">
                <a16:creationId xmlns:a16="http://schemas.microsoft.com/office/drawing/2014/main" id="{CC8E3D3B-1CA2-62C8-6B5C-8BB55831DBAA}"/>
              </a:ext>
            </a:extLst>
          </p:cNvPr>
          <p:cNvSpPr txBox="1"/>
          <p:nvPr/>
        </p:nvSpPr>
        <p:spPr>
          <a:xfrm>
            <a:off x="8277014" y="606033"/>
            <a:ext cx="2871206" cy="646331"/>
          </a:xfrm>
          <a:prstGeom prst="rect">
            <a:avLst/>
          </a:prstGeom>
          <a:noFill/>
        </p:spPr>
        <p:txBody>
          <a:bodyPr wrap="square" rtlCol="0">
            <a:spAutoFit/>
          </a:bodyPr>
          <a:lstStyle/>
          <a:p>
            <a:r>
              <a:rPr lang="en-US" dirty="0"/>
              <a:t>Relative abundance in household catch</a:t>
            </a:r>
          </a:p>
        </p:txBody>
      </p:sp>
      <p:sp>
        <p:nvSpPr>
          <p:cNvPr id="8" name="TextBox 7">
            <a:extLst>
              <a:ext uri="{FF2B5EF4-FFF2-40B4-BE49-F238E27FC236}">
                <a16:creationId xmlns:a16="http://schemas.microsoft.com/office/drawing/2014/main" id="{488CFB3C-E69A-6CD4-3D49-C4F6B6B0ADA3}"/>
              </a:ext>
            </a:extLst>
          </p:cNvPr>
          <p:cNvSpPr txBox="1"/>
          <p:nvPr/>
        </p:nvSpPr>
        <p:spPr>
          <a:xfrm>
            <a:off x="4184496" y="739158"/>
            <a:ext cx="2871206" cy="369332"/>
          </a:xfrm>
          <a:prstGeom prst="rect">
            <a:avLst/>
          </a:prstGeom>
          <a:noFill/>
        </p:spPr>
        <p:txBody>
          <a:bodyPr wrap="square" rtlCol="0">
            <a:spAutoFit/>
          </a:bodyPr>
          <a:lstStyle/>
          <a:p>
            <a:r>
              <a:rPr lang="en-US" dirty="0"/>
              <a:t>Relative abundance in CFR</a:t>
            </a:r>
          </a:p>
        </p:txBody>
      </p:sp>
      <p:sp>
        <p:nvSpPr>
          <p:cNvPr id="14" name="TextBox 13">
            <a:extLst>
              <a:ext uri="{FF2B5EF4-FFF2-40B4-BE49-F238E27FC236}">
                <a16:creationId xmlns:a16="http://schemas.microsoft.com/office/drawing/2014/main" id="{06B27029-A258-0D7D-5B7B-9A99CCB4722E}"/>
              </a:ext>
            </a:extLst>
          </p:cNvPr>
          <p:cNvSpPr txBox="1"/>
          <p:nvPr/>
        </p:nvSpPr>
        <p:spPr>
          <a:xfrm>
            <a:off x="233602" y="610657"/>
            <a:ext cx="2871206" cy="646331"/>
          </a:xfrm>
          <a:prstGeom prst="rect">
            <a:avLst/>
          </a:prstGeom>
          <a:noFill/>
        </p:spPr>
        <p:txBody>
          <a:bodyPr wrap="square" rtlCol="0">
            <a:spAutoFit/>
          </a:bodyPr>
          <a:lstStyle/>
          <a:p>
            <a:r>
              <a:rPr lang="en-US" dirty="0"/>
              <a:t>Relative abundance in the system</a:t>
            </a:r>
          </a:p>
        </p:txBody>
      </p:sp>
      <p:pic>
        <p:nvPicPr>
          <p:cNvPr id="2" name="Picture 1" descr="Chart, scatter chart&#10;&#10;Description automatically generated">
            <a:extLst>
              <a:ext uri="{FF2B5EF4-FFF2-40B4-BE49-F238E27FC236}">
                <a16:creationId xmlns:a16="http://schemas.microsoft.com/office/drawing/2014/main" id="{A99B5A65-358B-7636-4E8E-424BB25B7BBF}"/>
              </a:ext>
            </a:extLst>
          </p:cNvPr>
          <p:cNvPicPr>
            <a:picLocks noChangeAspect="1"/>
          </p:cNvPicPr>
          <p:nvPr/>
        </p:nvPicPr>
        <p:blipFill>
          <a:blip r:embed="rId2"/>
          <a:stretch>
            <a:fillRect/>
          </a:stretch>
        </p:blipFill>
        <p:spPr>
          <a:xfrm>
            <a:off x="108860" y="1334319"/>
            <a:ext cx="2721429" cy="2190788"/>
          </a:xfrm>
          <a:prstGeom prst="rect">
            <a:avLst/>
          </a:prstGeom>
        </p:spPr>
      </p:pic>
      <p:sp>
        <p:nvSpPr>
          <p:cNvPr id="3" name="TextBox 2">
            <a:extLst>
              <a:ext uri="{FF2B5EF4-FFF2-40B4-BE49-F238E27FC236}">
                <a16:creationId xmlns:a16="http://schemas.microsoft.com/office/drawing/2014/main" id="{1A1A799E-E8AD-C58D-C931-144BE2D3AEBE}"/>
              </a:ext>
            </a:extLst>
          </p:cNvPr>
          <p:cNvSpPr txBox="1"/>
          <p:nvPr/>
        </p:nvSpPr>
        <p:spPr>
          <a:xfrm>
            <a:off x="342462" y="3602438"/>
            <a:ext cx="1981200" cy="830997"/>
          </a:xfrm>
          <a:prstGeom prst="rect">
            <a:avLst/>
          </a:prstGeom>
          <a:noFill/>
        </p:spPr>
        <p:txBody>
          <a:bodyPr wrap="square" rtlCol="0">
            <a:spAutoFit/>
          </a:bodyPr>
          <a:lstStyle/>
          <a:p>
            <a:r>
              <a:rPr lang="en-US" sz="1200" dirty="0"/>
              <a:t>Spearman correlation coefficient between abundance and share eaten =  -0.107</a:t>
            </a:r>
          </a:p>
        </p:txBody>
      </p:sp>
      <p:pic>
        <p:nvPicPr>
          <p:cNvPr id="9" name="Picture 8" descr="Chart, line chart&#10;&#10;Description automatically generated">
            <a:extLst>
              <a:ext uri="{FF2B5EF4-FFF2-40B4-BE49-F238E27FC236}">
                <a16:creationId xmlns:a16="http://schemas.microsoft.com/office/drawing/2014/main" id="{5ABFC5BF-D5C7-9335-31E9-52247BA10A95}"/>
              </a:ext>
            </a:extLst>
          </p:cNvPr>
          <p:cNvPicPr>
            <a:picLocks noChangeAspect="1"/>
          </p:cNvPicPr>
          <p:nvPr/>
        </p:nvPicPr>
        <p:blipFill>
          <a:blip r:embed="rId3"/>
          <a:stretch>
            <a:fillRect/>
          </a:stretch>
        </p:blipFill>
        <p:spPr>
          <a:xfrm>
            <a:off x="207333" y="4433435"/>
            <a:ext cx="2676799" cy="2190788"/>
          </a:xfrm>
          <a:prstGeom prst="rect">
            <a:avLst/>
          </a:prstGeom>
        </p:spPr>
      </p:pic>
      <p:pic>
        <p:nvPicPr>
          <p:cNvPr id="12" name="Picture 11" descr="Chart&#10;&#10;Description automatically generated">
            <a:extLst>
              <a:ext uri="{FF2B5EF4-FFF2-40B4-BE49-F238E27FC236}">
                <a16:creationId xmlns:a16="http://schemas.microsoft.com/office/drawing/2014/main" id="{B02DAE3A-2E1E-E997-FB27-A0B42F3EB015}"/>
              </a:ext>
            </a:extLst>
          </p:cNvPr>
          <p:cNvPicPr>
            <a:picLocks noChangeAspect="1"/>
          </p:cNvPicPr>
          <p:nvPr/>
        </p:nvPicPr>
        <p:blipFill>
          <a:blip r:embed="rId4"/>
          <a:stretch>
            <a:fillRect/>
          </a:stretch>
        </p:blipFill>
        <p:spPr>
          <a:xfrm>
            <a:off x="3840437" y="4433434"/>
            <a:ext cx="2693468" cy="2190788"/>
          </a:xfrm>
          <a:prstGeom prst="rect">
            <a:avLst/>
          </a:prstGeom>
        </p:spPr>
      </p:pic>
      <p:pic>
        <p:nvPicPr>
          <p:cNvPr id="15" name="Picture 14" descr="Chart, scatter chart&#10;&#10;Description automatically generated">
            <a:extLst>
              <a:ext uri="{FF2B5EF4-FFF2-40B4-BE49-F238E27FC236}">
                <a16:creationId xmlns:a16="http://schemas.microsoft.com/office/drawing/2014/main" id="{131CF32D-8696-7881-F0AB-FE9D325A3898}"/>
              </a:ext>
            </a:extLst>
          </p:cNvPr>
          <p:cNvPicPr>
            <a:picLocks noChangeAspect="1"/>
          </p:cNvPicPr>
          <p:nvPr/>
        </p:nvPicPr>
        <p:blipFill>
          <a:blip r:embed="rId5"/>
          <a:stretch>
            <a:fillRect/>
          </a:stretch>
        </p:blipFill>
        <p:spPr>
          <a:xfrm>
            <a:off x="4093028" y="1252364"/>
            <a:ext cx="2749160" cy="2272743"/>
          </a:xfrm>
          <a:prstGeom prst="rect">
            <a:avLst/>
          </a:prstGeom>
        </p:spPr>
      </p:pic>
      <p:sp>
        <p:nvSpPr>
          <p:cNvPr id="19" name="TextBox 18">
            <a:extLst>
              <a:ext uri="{FF2B5EF4-FFF2-40B4-BE49-F238E27FC236}">
                <a16:creationId xmlns:a16="http://schemas.microsoft.com/office/drawing/2014/main" id="{D9CB4E22-0369-A8FA-2349-3A37CBB18926}"/>
              </a:ext>
            </a:extLst>
          </p:cNvPr>
          <p:cNvSpPr txBox="1"/>
          <p:nvPr/>
        </p:nvSpPr>
        <p:spPr>
          <a:xfrm>
            <a:off x="4228658" y="3602438"/>
            <a:ext cx="1981200" cy="830997"/>
          </a:xfrm>
          <a:prstGeom prst="rect">
            <a:avLst/>
          </a:prstGeom>
          <a:noFill/>
        </p:spPr>
        <p:txBody>
          <a:bodyPr wrap="square" rtlCol="0">
            <a:spAutoFit/>
          </a:bodyPr>
          <a:lstStyle/>
          <a:p>
            <a:r>
              <a:rPr lang="en-US" sz="1200" dirty="0"/>
              <a:t>Spearman correlation coefficient between abundance and share eaten =  -0.129</a:t>
            </a:r>
          </a:p>
        </p:txBody>
      </p:sp>
      <p:pic>
        <p:nvPicPr>
          <p:cNvPr id="23" name="Picture 22" descr="Chart, line chart&#10;&#10;Description automatically generated">
            <a:extLst>
              <a:ext uri="{FF2B5EF4-FFF2-40B4-BE49-F238E27FC236}">
                <a16:creationId xmlns:a16="http://schemas.microsoft.com/office/drawing/2014/main" id="{71773849-28D6-273A-5CFA-D7F9B961D742}"/>
              </a:ext>
            </a:extLst>
          </p:cNvPr>
          <p:cNvPicPr>
            <a:picLocks noChangeAspect="1"/>
          </p:cNvPicPr>
          <p:nvPr/>
        </p:nvPicPr>
        <p:blipFill>
          <a:blip r:embed="rId6"/>
          <a:stretch>
            <a:fillRect/>
          </a:stretch>
        </p:blipFill>
        <p:spPr>
          <a:xfrm>
            <a:off x="8264583" y="4433435"/>
            <a:ext cx="2680138" cy="2190788"/>
          </a:xfrm>
          <a:prstGeom prst="rect">
            <a:avLst/>
          </a:prstGeom>
        </p:spPr>
      </p:pic>
      <p:sp>
        <p:nvSpPr>
          <p:cNvPr id="24" name="TextBox 23">
            <a:extLst>
              <a:ext uri="{FF2B5EF4-FFF2-40B4-BE49-F238E27FC236}">
                <a16:creationId xmlns:a16="http://schemas.microsoft.com/office/drawing/2014/main" id="{83091A5D-58E2-71D8-818D-D9B7B6D44A88}"/>
              </a:ext>
            </a:extLst>
          </p:cNvPr>
          <p:cNvSpPr txBox="1"/>
          <p:nvPr/>
        </p:nvSpPr>
        <p:spPr>
          <a:xfrm>
            <a:off x="8328507" y="3602437"/>
            <a:ext cx="1981200" cy="830997"/>
          </a:xfrm>
          <a:prstGeom prst="rect">
            <a:avLst/>
          </a:prstGeom>
          <a:noFill/>
        </p:spPr>
        <p:txBody>
          <a:bodyPr wrap="square" rtlCol="0">
            <a:spAutoFit/>
          </a:bodyPr>
          <a:lstStyle/>
          <a:p>
            <a:r>
              <a:rPr lang="en-US" sz="1200" dirty="0"/>
              <a:t>Spearman correlation coefficient between abundance and share eaten =  -0.275</a:t>
            </a:r>
          </a:p>
        </p:txBody>
      </p:sp>
      <p:pic>
        <p:nvPicPr>
          <p:cNvPr id="25" name="Picture 24" descr="Chart, scatter chart&#10;&#10;Description automatically generated">
            <a:extLst>
              <a:ext uri="{FF2B5EF4-FFF2-40B4-BE49-F238E27FC236}">
                <a16:creationId xmlns:a16="http://schemas.microsoft.com/office/drawing/2014/main" id="{EDD0B43A-FE1A-6E77-8474-F56E808711F0}"/>
              </a:ext>
            </a:extLst>
          </p:cNvPr>
          <p:cNvPicPr>
            <a:picLocks noChangeAspect="1"/>
          </p:cNvPicPr>
          <p:nvPr/>
        </p:nvPicPr>
        <p:blipFill>
          <a:blip r:embed="rId7"/>
          <a:stretch>
            <a:fillRect/>
          </a:stretch>
        </p:blipFill>
        <p:spPr>
          <a:xfrm>
            <a:off x="8167320" y="1251790"/>
            <a:ext cx="2871206" cy="2350647"/>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C2211F35-9720-DD9C-2BE9-7BFA50D09ADD}"/>
              </a:ext>
            </a:extLst>
          </p:cNvPr>
          <p:cNvPicPr>
            <a:picLocks noChangeAspect="1"/>
          </p:cNvPicPr>
          <p:nvPr/>
        </p:nvPicPr>
        <p:blipFill>
          <a:blip r:embed="rId8"/>
          <a:stretch>
            <a:fillRect/>
          </a:stretch>
        </p:blipFill>
        <p:spPr>
          <a:xfrm>
            <a:off x="6345489" y="3352934"/>
            <a:ext cx="7796233" cy="6362943"/>
          </a:xfrm>
          <a:prstGeom prst="rect">
            <a:avLst/>
          </a:prstGeom>
        </p:spPr>
      </p:pic>
      <p:pic>
        <p:nvPicPr>
          <p:cNvPr id="31" name="Picture 30" descr="Chart, scatter chart&#10;&#10;Description automatically generated">
            <a:extLst>
              <a:ext uri="{FF2B5EF4-FFF2-40B4-BE49-F238E27FC236}">
                <a16:creationId xmlns:a16="http://schemas.microsoft.com/office/drawing/2014/main" id="{A9FFC8FE-76F0-4748-BE78-E671C94374E3}"/>
              </a:ext>
            </a:extLst>
          </p:cNvPr>
          <p:cNvPicPr>
            <a:picLocks noChangeAspect="1"/>
          </p:cNvPicPr>
          <p:nvPr/>
        </p:nvPicPr>
        <p:blipFill>
          <a:blip r:embed="rId9"/>
          <a:stretch>
            <a:fillRect/>
          </a:stretch>
        </p:blipFill>
        <p:spPr>
          <a:xfrm>
            <a:off x="6738198" y="535006"/>
            <a:ext cx="4445000" cy="3733800"/>
          </a:xfrm>
          <a:prstGeom prst="rect">
            <a:avLst/>
          </a:prstGeom>
        </p:spPr>
      </p:pic>
    </p:spTree>
    <p:extLst>
      <p:ext uri="{BB962C8B-B14F-4D97-AF65-F5344CB8AC3E}">
        <p14:creationId xmlns:p14="http://schemas.microsoft.com/office/powerpoint/2010/main" val="2479683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solidFill>
                  <a:schemeClr val="tx1">
                    <a:alpha val="10706"/>
                  </a:schemeClr>
                </a:solidFill>
              </a:rPr>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alpha val="9683"/>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2096723"/>
            <a:ext cx="1261239" cy="593866"/>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solidFill>
                  <a:schemeClr val="tx1">
                    <a:alpha val="20000"/>
                  </a:schemeClr>
                </a:solidFill>
              </a:rPr>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1b: How does catch diversity relate to consumption diversity?</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alphaModFix/>
          </a:blip>
          <a:stretch>
            <a:fillRect/>
          </a:stretch>
        </p:blipFill>
        <p:spPr>
          <a:xfrm>
            <a:off x="6310255" y="927642"/>
            <a:ext cx="1177905" cy="542813"/>
          </a:xfrm>
          <a:prstGeom prst="rect">
            <a:avLst/>
          </a:prstGeom>
        </p:spPr>
      </p:pic>
      <p:sp>
        <p:nvSpPr>
          <p:cNvPr id="18" name="TextBox 17">
            <a:extLst>
              <a:ext uri="{FF2B5EF4-FFF2-40B4-BE49-F238E27FC236}">
                <a16:creationId xmlns:a16="http://schemas.microsoft.com/office/drawing/2014/main" id="{67B32EB1-994E-F077-3A46-9A7467993254}"/>
              </a:ext>
            </a:extLst>
          </p:cNvPr>
          <p:cNvSpPr txBox="1"/>
          <p:nvPr/>
        </p:nvSpPr>
        <p:spPr>
          <a:xfrm>
            <a:off x="543337" y="4824565"/>
            <a:ext cx="3307444" cy="646331"/>
          </a:xfrm>
          <a:prstGeom prst="rect">
            <a:avLst/>
          </a:prstGeom>
          <a:noFill/>
        </p:spPr>
        <p:txBody>
          <a:bodyPr wrap="none" rtlCol="0">
            <a:spAutoFit/>
          </a:bodyPr>
          <a:lstStyle/>
          <a:p>
            <a:pPr algn="ctr"/>
            <a:r>
              <a:rPr lang="en-US" dirty="0">
                <a:solidFill>
                  <a:schemeClr val="tx1">
                    <a:alpha val="20000"/>
                  </a:schemeClr>
                </a:solidFill>
              </a:rPr>
              <a:t>Ecological traits</a:t>
            </a:r>
          </a:p>
          <a:p>
            <a:pPr algn="ctr"/>
            <a:r>
              <a:rPr lang="en-US" i="1" dirty="0">
                <a:solidFill>
                  <a:schemeClr val="tx1">
                    <a:alpha val="20000"/>
                  </a:schemeClr>
                </a:solidFill>
              </a:rPr>
              <a:t>Abundance, size, nutrient content</a:t>
            </a:r>
          </a:p>
        </p:txBody>
      </p:sp>
      <p:sp>
        <p:nvSpPr>
          <p:cNvPr id="19" name="TextBox 18">
            <a:extLst>
              <a:ext uri="{FF2B5EF4-FFF2-40B4-BE49-F238E27FC236}">
                <a16:creationId xmlns:a16="http://schemas.microsoft.com/office/drawing/2014/main" id="{0739056E-8906-EC08-6892-982B804D43AB}"/>
              </a:ext>
            </a:extLst>
          </p:cNvPr>
          <p:cNvSpPr txBox="1"/>
          <p:nvPr/>
        </p:nvSpPr>
        <p:spPr>
          <a:xfrm>
            <a:off x="4011769" y="4812361"/>
            <a:ext cx="3743397" cy="646331"/>
          </a:xfrm>
          <a:prstGeom prst="rect">
            <a:avLst/>
          </a:prstGeom>
          <a:noFill/>
        </p:spPr>
        <p:txBody>
          <a:bodyPr wrap="none" rtlCol="0">
            <a:spAutoFit/>
          </a:bodyPr>
          <a:lstStyle/>
          <a:p>
            <a:pPr algn="ctr"/>
            <a:r>
              <a:rPr lang="en-US" dirty="0">
                <a:solidFill>
                  <a:schemeClr val="tx1">
                    <a:alpha val="20000"/>
                  </a:schemeClr>
                </a:solidFill>
              </a:rPr>
              <a:t>Household characteristics</a:t>
            </a:r>
          </a:p>
          <a:p>
            <a:pPr algn="ctr"/>
            <a:r>
              <a:rPr lang="en-US" i="1" dirty="0">
                <a:solidFill>
                  <a:schemeClr val="tx1">
                    <a:alpha val="20000"/>
                  </a:schemeClr>
                </a:solidFill>
              </a:rPr>
              <a:t>Demographics, income, market access</a:t>
            </a:r>
          </a:p>
        </p:txBody>
      </p:sp>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solidFill>
                  <a:schemeClr val="tx1">
                    <a:alpha val="20000"/>
                  </a:schemeClr>
                </a:solidFill>
              </a:rPr>
              <a:t>1c</a:t>
            </a:r>
          </a:p>
        </p:txBody>
      </p:sp>
      <p:sp>
        <p:nvSpPr>
          <p:cNvPr id="34" name="Left Bracket 33">
            <a:extLst>
              <a:ext uri="{FF2B5EF4-FFF2-40B4-BE49-F238E27FC236}">
                <a16:creationId xmlns:a16="http://schemas.microsoft.com/office/drawing/2014/main" id="{8E313516-7551-5F0D-3245-15BDBA45B58B}"/>
              </a:ext>
            </a:extLst>
          </p:cNvPr>
          <p:cNvSpPr/>
          <p:nvPr/>
        </p:nvSpPr>
        <p:spPr>
          <a:xfrm rot="16200000">
            <a:off x="3881790" y="-172547"/>
            <a:ext cx="170079" cy="7104510"/>
          </a:xfrm>
          <a:prstGeom prst="leftBracket">
            <a:avLst/>
          </a:prstGeom>
          <a:ln w="38100">
            <a:solidFill>
              <a:schemeClr val="tx1">
                <a:alpha val="6593"/>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313199F-FF77-863F-E876-936D59F494BC}"/>
              </a:ext>
            </a:extLst>
          </p:cNvPr>
          <p:cNvSpPr txBox="1"/>
          <p:nvPr/>
        </p:nvSpPr>
        <p:spPr>
          <a:xfrm>
            <a:off x="2306206" y="3784337"/>
            <a:ext cx="412292" cy="369332"/>
          </a:xfrm>
          <a:prstGeom prst="rect">
            <a:avLst/>
          </a:prstGeom>
          <a:noFill/>
        </p:spPr>
        <p:txBody>
          <a:bodyPr wrap="none" rtlCol="0">
            <a:spAutoFit/>
          </a:bodyPr>
          <a:lstStyle/>
          <a:p>
            <a:r>
              <a:rPr lang="en-US" dirty="0">
                <a:solidFill>
                  <a:schemeClr val="tx1">
                    <a:alpha val="20000"/>
                  </a:schemeClr>
                </a:solidFill>
              </a:rPr>
              <a:t>2a</a:t>
            </a:r>
          </a:p>
        </p:txBody>
      </p: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solidFill>
                  <a:schemeClr val="tx1">
                    <a:alpha val="20000"/>
                  </a:schemeClr>
                </a:solidFill>
              </a:rPr>
              <a:t>2b</a:t>
            </a:r>
          </a:p>
        </p:txBody>
      </p:sp>
      <p:cxnSp>
        <p:nvCxnSpPr>
          <p:cNvPr id="42" name="Straight Arrow Connector 41">
            <a:extLst>
              <a:ext uri="{FF2B5EF4-FFF2-40B4-BE49-F238E27FC236}">
                <a16:creationId xmlns:a16="http://schemas.microsoft.com/office/drawing/2014/main" id="{83EC4B47-0230-3603-56CB-AC7ED6B72A89}"/>
              </a:ext>
            </a:extLst>
          </p:cNvPr>
          <p:cNvCxnSpPr>
            <a:cxnSpLocks/>
          </p:cNvCxnSpPr>
          <p:nvPr/>
        </p:nvCxnSpPr>
        <p:spPr>
          <a:xfrm flipV="1">
            <a:off x="2193477" y="3580188"/>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alphaModFix/>
          </a:blip>
          <a:stretch>
            <a:fillRect/>
          </a:stretch>
        </p:blipFill>
        <p:spPr>
          <a:xfrm>
            <a:off x="3907559" y="1417734"/>
            <a:ext cx="752865" cy="884317"/>
          </a:xfrm>
          <a:prstGeom prst="rect">
            <a:avLst/>
          </a:prstGeom>
        </p:spPr>
      </p:pic>
      <p:pic>
        <p:nvPicPr>
          <p:cNvPr id="45" name="Picture 2" descr="Related image">
            <a:extLst>
              <a:ext uri="{FF2B5EF4-FFF2-40B4-BE49-F238E27FC236}">
                <a16:creationId xmlns:a16="http://schemas.microsoft.com/office/drawing/2014/main" id="{EB143EDA-F12F-11C0-35D8-FDB76EDF0900}"/>
              </a:ext>
            </a:extLst>
          </p:cNvPr>
          <p:cNvPicPr>
            <a:picLocks noChangeAspect="1" noChangeArrowheads="1"/>
          </p:cNvPicPr>
          <p:nvPr/>
        </p:nvPicPr>
        <p:blipFill rotWithShape="1">
          <a:blip r:embed="rId5">
            <a:alphaModFix amt="12000"/>
            <a:extLst>
              <a:ext uri="{28A0092B-C50C-407E-A947-70E740481C1C}">
                <a14:useLocalDpi xmlns:a14="http://schemas.microsoft.com/office/drawing/2010/main" val="0"/>
              </a:ext>
            </a:extLst>
          </a:blip>
          <a:srcRect l="57136" t="28799" r="12167"/>
          <a:stretch/>
        </p:blipFill>
        <p:spPr bwMode="auto">
          <a:xfrm rot="16200000">
            <a:off x="2106145" y="4028539"/>
            <a:ext cx="454088" cy="105323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5">
              <a:alphaModFix amt="15000"/>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5">
              <a:alphaModFix amt="17000"/>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5">
              <a:alphaModFix amt="11000"/>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5">
              <a:alphaModFix amt="17000"/>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alphaModFix amt="16000"/>
            </a:blip>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alphaModFix amt="19000"/>
            </a:blip>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mt="15000"/>
          </a:blip>
          <a:stretch>
            <a:fillRect/>
          </a:stretch>
        </p:blipFill>
        <p:spPr>
          <a:xfrm>
            <a:off x="6464125" y="2177331"/>
            <a:ext cx="758898" cy="656846"/>
          </a:xfrm>
          <a:prstGeom prst="rect">
            <a:avLst/>
          </a:prstGeom>
        </p:spPr>
      </p:pic>
    </p:spTree>
    <p:extLst>
      <p:ext uri="{BB962C8B-B14F-4D97-AF65-F5344CB8AC3E}">
        <p14:creationId xmlns:p14="http://schemas.microsoft.com/office/powerpoint/2010/main" val="57806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0A37-CA97-FFF6-6E50-0E9959814D68}"/>
              </a:ext>
            </a:extLst>
          </p:cNvPr>
          <p:cNvSpPr>
            <a:spLocks noGrp="1"/>
          </p:cNvSpPr>
          <p:nvPr>
            <p:ph type="title"/>
          </p:nvPr>
        </p:nvSpPr>
        <p:spPr/>
        <p:txBody>
          <a:bodyPr/>
          <a:lstStyle/>
          <a:p>
            <a:r>
              <a:rPr lang="en-US" dirty="0"/>
              <a:t>Sebastian’s thoughts 20220929</a:t>
            </a:r>
          </a:p>
        </p:txBody>
      </p:sp>
      <p:sp>
        <p:nvSpPr>
          <p:cNvPr id="3" name="Content Placeholder 2">
            <a:extLst>
              <a:ext uri="{FF2B5EF4-FFF2-40B4-BE49-F238E27FC236}">
                <a16:creationId xmlns:a16="http://schemas.microsoft.com/office/drawing/2014/main" id="{1DB329CB-E811-E690-38A4-721C07B46DAD}"/>
              </a:ext>
            </a:extLst>
          </p:cNvPr>
          <p:cNvSpPr>
            <a:spLocks noGrp="1"/>
          </p:cNvSpPr>
          <p:nvPr>
            <p:ph idx="1"/>
          </p:nvPr>
        </p:nvSpPr>
        <p:spPr/>
        <p:txBody>
          <a:bodyPr/>
          <a:lstStyle/>
          <a:p>
            <a:r>
              <a:rPr lang="en-US" dirty="0" err="1"/>
              <a:t>Nestedness</a:t>
            </a:r>
            <a:r>
              <a:rPr lang="en-US" dirty="0"/>
              <a:t> is a method</a:t>
            </a:r>
          </a:p>
          <a:p>
            <a:r>
              <a:rPr lang="en-US" dirty="0"/>
              <a:t>Filtering is a process</a:t>
            </a:r>
          </a:p>
          <a:p>
            <a:r>
              <a:rPr lang="en-US" dirty="0"/>
              <a:t>Framing should be around filtering, with </a:t>
            </a:r>
            <a:r>
              <a:rPr lang="en-US" dirty="0" err="1"/>
              <a:t>nestedness</a:t>
            </a:r>
            <a:r>
              <a:rPr lang="en-US" dirty="0"/>
              <a:t> as a tool that we might use to understand it</a:t>
            </a:r>
          </a:p>
          <a:p>
            <a:r>
              <a:rPr lang="en-US"/>
              <a:t>“Community assembly to understand the filters that apply from fish available in the environment to fish available on people’s plates”</a:t>
            </a:r>
            <a:endParaRPr lang="en-US" dirty="0"/>
          </a:p>
        </p:txBody>
      </p:sp>
    </p:spTree>
    <p:extLst>
      <p:ext uri="{BB962C8B-B14F-4D97-AF65-F5344CB8AC3E}">
        <p14:creationId xmlns:p14="http://schemas.microsoft.com/office/powerpoint/2010/main" val="1084008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6042-2207-2062-B33C-78DDA4D91D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00FE8F-E878-D349-C70A-ED3C01CF64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764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DAC8-7F28-5111-AFD7-A310876013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EC86BF-AD43-1761-BE08-456CFC7593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72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solidFill>
                  <a:schemeClr val="tx1">
                    <a:alpha val="10706"/>
                  </a:schemeClr>
                </a:solidFill>
              </a:rPr>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alpha val="9683"/>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solidFill>
                  <a:schemeClr val="tx1">
                    <a:alpha val="20000"/>
                  </a:schemeClr>
                </a:solidFill>
              </a:rPr>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1b: How does catch diversity relate to consumption diversity?</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alphaModFix/>
          </a:blip>
          <a:stretch>
            <a:fillRect/>
          </a:stretch>
        </p:blipFill>
        <p:spPr>
          <a:xfrm>
            <a:off x="6310255" y="927642"/>
            <a:ext cx="1177905" cy="542813"/>
          </a:xfrm>
          <a:prstGeom prst="rect">
            <a:avLst/>
          </a:prstGeom>
        </p:spPr>
      </p:pic>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t>1b</a:t>
            </a:r>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solidFill>
                  <a:schemeClr val="tx1">
                    <a:alpha val="20000"/>
                  </a:schemeClr>
                </a:solidFill>
              </a:rPr>
              <a:t>2b</a:t>
            </a:r>
          </a:p>
        </p:txBody>
      </p: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alphaModFix/>
          </a:blip>
          <a:stretch>
            <a:fillRect/>
          </a:stretch>
        </p:blipFill>
        <p:spPr>
          <a:xfrm>
            <a:off x="3907559" y="1417734"/>
            <a:ext cx="752865" cy="884317"/>
          </a:xfrm>
          <a:prstGeom prst="rect">
            <a:avLst/>
          </a:prstGeom>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5">
              <a:alphaModFix amt="15000"/>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5">
              <a:alphaModFix amt="17000"/>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5">
              <a:alphaModFix amt="11000"/>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5">
              <a:alphaModFix amt="17000"/>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alphaModFix amt="16000"/>
            </a:blip>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alphaModFix amt="19000"/>
            </a:blip>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mt="15000"/>
          </a:blip>
          <a:stretch>
            <a:fillRect/>
          </a:stretch>
        </p:blipFill>
        <p:spPr>
          <a:xfrm>
            <a:off x="6464125" y="2177331"/>
            <a:ext cx="758898" cy="656846"/>
          </a:xfrm>
          <a:prstGeom prst="rect">
            <a:avLst/>
          </a:prstGeom>
        </p:spPr>
      </p:pic>
      <p:pic>
        <p:nvPicPr>
          <p:cNvPr id="5" name="Picture 4">
            <a:extLst>
              <a:ext uri="{FF2B5EF4-FFF2-40B4-BE49-F238E27FC236}">
                <a16:creationId xmlns:a16="http://schemas.microsoft.com/office/drawing/2014/main" id="{FBA5EBC9-5806-4E61-23EF-3956FF8DFBB7}"/>
              </a:ext>
            </a:extLst>
          </p:cNvPr>
          <p:cNvPicPr>
            <a:picLocks noChangeAspect="1"/>
          </p:cNvPicPr>
          <p:nvPr/>
        </p:nvPicPr>
        <p:blipFill>
          <a:blip r:embed="rId8"/>
          <a:stretch>
            <a:fillRect/>
          </a:stretch>
        </p:blipFill>
        <p:spPr>
          <a:xfrm>
            <a:off x="5340294" y="2094966"/>
            <a:ext cx="6282871" cy="4711373"/>
          </a:xfrm>
          <a:prstGeom prst="rect">
            <a:avLst/>
          </a:prstGeom>
        </p:spPr>
      </p:pic>
      <p:sp>
        <p:nvSpPr>
          <p:cNvPr id="10" name="TextBox 9">
            <a:extLst>
              <a:ext uri="{FF2B5EF4-FFF2-40B4-BE49-F238E27FC236}">
                <a16:creationId xmlns:a16="http://schemas.microsoft.com/office/drawing/2014/main" id="{AF44496F-B5A4-3FFC-1B6A-C42FA24D9DC5}"/>
              </a:ext>
            </a:extLst>
          </p:cNvPr>
          <p:cNvSpPr txBox="1"/>
          <p:nvPr/>
        </p:nvSpPr>
        <p:spPr>
          <a:xfrm>
            <a:off x="6615650" y="3855033"/>
            <a:ext cx="1537600" cy="369332"/>
          </a:xfrm>
          <a:prstGeom prst="rect">
            <a:avLst/>
          </a:prstGeom>
          <a:noFill/>
        </p:spPr>
        <p:txBody>
          <a:bodyPr wrap="none" rtlCol="0">
            <a:spAutoFit/>
          </a:bodyPr>
          <a:lstStyle/>
          <a:p>
            <a:r>
              <a:rPr lang="en-US" b="1" dirty="0">
                <a:solidFill>
                  <a:srgbClr val="7030A0"/>
                </a:solidFill>
              </a:rPr>
              <a:t>Slope = 0.979!</a:t>
            </a:r>
          </a:p>
        </p:txBody>
      </p:sp>
    </p:spTree>
    <p:extLst>
      <p:ext uri="{BB962C8B-B14F-4D97-AF65-F5344CB8AC3E}">
        <p14:creationId xmlns:p14="http://schemas.microsoft.com/office/powerpoint/2010/main" val="3735520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solidFill>
                  <a:schemeClr val="tx1">
                    <a:alpha val="10706"/>
                  </a:schemeClr>
                </a:solidFill>
              </a:rPr>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solidFill>
                  <a:schemeClr val="tx1">
                    <a:alpha val="13000"/>
                  </a:schemeClr>
                </a:solidFill>
              </a:rPr>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alpha val="9683"/>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20967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alpha val="4799"/>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1c: How does catch diversity relate to diversity of fish sold?</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alphaModFix amt="14000"/>
          </a:blip>
          <a:stretch>
            <a:fillRect/>
          </a:stretch>
        </p:blipFill>
        <p:spPr>
          <a:xfrm>
            <a:off x="6310255" y="927642"/>
            <a:ext cx="1177905" cy="542813"/>
          </a:xfrm>
          <a:prstGeom prst="rect">
            <a:avLst/>
          </a:prstGeom>
        </p:spPr>
      </p:pic>
      <p:sp>
        <p:nvSpPr>
          <p:cNvPr id="18" name="TextBox 17">
            <a:extLst>
              <a:ext uri="{FF2B5EF4-FFF2-40B4-BE49-F238E27FC236}">
                <a16:creationId xmlns:a16="http://schemas.microsoft.com/office/drawing/2014/main" id="{67B32EB1-994E-F077-3A46-9A7467993254}"/>
              </a:ext>
            </a:extLst>
          </p:cNvPr>
          <p:cNvSpPr txBox="1"/>
          <p:nvPr/>
        </p:nvSpPr>
        <p:spPr>
          <a:xfrm>
            <a:off x="543337" y="4824565"/>
            <a:ext cx="3307444" cy="646331"/>
          </a:xfrm>
          <a:prstGeom prst="rect">
            <a:avLst/>
          </a:prstGeom>
          <a:noFill/>
        </p:spPr>
        <p:txBody>
          <a:bodyPr wrap="none" rtlCol="0">
            <a:spAutoFit/>
          </a:bodyPr>
          <a:lstStyle/>
          <a:p>
            <a:pPr algn="ctr"/>
            <a:r>
              <a:rPr lang="en-US" dirty="0">
                <a:solidFill>
                  <a:schemeClr val="tx1">
                    <a:alpha val="20000"/>
                  </a:schemeClr>
                </a:solidFill>
              </a:rPr>
              <a:t>Ecological traits</a:t>
            </a:r>
          </a:p>
          <a:p>
            <a:pPr algn="ctr"/>
            <a:r>
              <a:rPr lang="en-US" i="1" dirty="0">
                <a:solidFill>
                  <a:schemeClr val="tx1">
                    <a:alpha val="20000"/>
                  </a:schemeClr>
                </a:solidFill>
              </a:rPr>
              <a:t>Abundance, size, nutrient content</a:t>
            </a:r>
          </a:p>
        </p:txBody>
      </p:sp>
      <p:sp>
        <p:nvSpPr>
          <p:cNvPr id="19" name="TextBox 18">
            <a:extLst>
              <a:ext uri="{FF2B5EF4-FFF2-40B4-BE49-F238E27FC236}">
                <a16:creationId xmlns:a16="http://schemas.microsoft.com/office/drawing/2014/main" id="{0739056E-8906-EC08-6892-982B804D43AB}"/>
              </a:ext>
            </a:extLst>
          </p:cNvPr>
          <p:cNvSpPr txBox="1"/>
          <p:nvPr/>
        </p:nvSpPr>
        <p:spPr>
          <a:xfrm>
            <a:off x="4011769" y="4812361"/>
            <a:ext cx="3743397" cy="646331"/>
          </a:xfrm>
          <a:prstGeom prst="rect">
            <a:avLst/>
          </a:prstGeom>
          <a:noFill/>
        </p:spPr>
        <p:txBody>
          <a:bodyPr wrap="none" rtlCol="0">
            <a:spAutoFit/>
          </a:bodyPr>
          <a:lstStyle/>
          <a:p>
            <a:pPr algn="ctr"/>
            <a:r>
              <a:rPr lang="en-US" dirty="0">
                <a:solidFill>
                  <a:schemeClr val="tx1">
                    <a:alpha val="20000"/>
                  </a:schemeClr>
                </a:solidFill>
              </a:rPr>
              <a:t>Household characteristics</a:t>
            </a:r>
          </a:p>
          <a:p>
            <a:pPr algn="ctr"/>
            <a:r>
              <a:rPr lang="en-US" i="1" dirty="0">
                <a:solidFill>
                  <a:schemeClr val="tx1">
                    <a:alpha val="20000"/>
                  </a:schemeClr>
                </a:solidFill>
              </a:rPr>
              <a:t>Demographics, income, market access</a:t>
            </a:r>
          </a:p>
        </p:txBody>
      </p:sp>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solidFill>
                  <a:schemeClr val="tx1">
                    <a:alpha val="13000"/>
                  </a:schemeClr>
                </a:solidFill>
              </a:rPr>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t>1c</a:t>
            </a:r>
          </a:p>
        </p:txBody>
      </p:sp>
      <p:sp>
        <p:nvSpPr>
          <p:cNvPr id="34" name="Left Bracket 33">
            <a:extLst>
              <a:ext uri="{FF2B5EF4-FFF2-40B4-BE49-F238E27FC236}">
                <a16:creationId xmlns:a16="http://schemas.microsoft.com/office/drawing/2014/main" id="{8E313516-7551-5F0D-3245-15BDBA45B58B}"/>
              </a:ext>
            </a:extLst>
          </p:cNvPr>
          <p:cNvSpPr/>
          <p:nvPr/>
        </p:nvSpPr>
        <p:spPr>
          <a:xfrm rot="16200000">
            <a:off x="3881790" y="-172547"/>
            <a:ext cx="170079" cy="7104510"/>
          </a:xfrm>
          <a:prstGeom prst="leftBracket">
            <a:avLst/>
          </a:prstGeom>
          <a:ln w="38100">
            <a:solidFill>
              <a:schemeClr val="tx1">
                <a:alpha val="6593"/>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313199F-FF77-863F-E876-936D59F494BC}"/>
              </a:ext>
            </a:extLst>
          </p:cNvPr>
          <p:cNvSpPr txBox="1"/>
          <p:nvPr/>
        </p:nvSpPr>
        <p:spPr>
          <a:xfrm>
            <a:off x="2306206" y="3784337"/>
            <a:ext cx="412292" cy="369332"/>
          </a:xfrm>
          <a:prstGeom prst="rect">
            <a:avLst/>
          </a:prstGeom>
          <a:noFill/>
        </p:spPr>
        <p:txBody>
          <a:bodyPr wrap="none" rtlCol="0">
            <a:spAutoFit/>
          </a:bodyPr>
          <a:lstStyle/>
          <a:p>
            <a:r>
              <a:rPr lang="en-US" dirty="0">
                <a:solidFill>
                  <a:schemeClr val="tx1">
                    <a:alpha val="20000"/>
                  </a:schemeClr>
                </a:solidFill>
              </a:rPr>
              <a:t>2a</a:t>
            </a:r>
          </a:p>
        </p:txBody>
      </p: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solidFill>
                  <a:schemeClr val="tx1">
                    <a:alpha val="20000"/>
                  </a:schemeClr>
                </a:solidFill>
              </a:rPr>
              <a:t>2b</a:t>
            </a:r>
          </a:p>
        </p:txBody>
      </p:sp>
      <p:cxnSp>
        <p:nvCxnSpPr>
          <p:cNvPr id="42" name="Straight Arrow Connector 41">
            <a:extLst>
              <a:ext uri="{FF2B5EF4-FFF2-40B4-BE49-F238E27FC236}">
                <a16:creationId xmlns:a16="http://schemas.microsoft.com/office/drawing/2014/main" id="{83EC4B47-0230-3603-56CB-AC7ED6B72A89}"/>
              </a:ext>
            </a:extLst>
          </p:cNvPr>
          <p:cNvCxnSpPr>
            <a:cxnSpLocks/>
          </p:cNvCxnSpPr>
          <p:nvPr/>
        </p:nvCxnSpPr>
        <p:spPr>
          <a:xfrm flipV="1">
            <a:off x="2193477" y="3580188"/>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alphaModFix/>
          </a:blip>
          <a:stretch>
            <a:fillRect/>
          </a:stretch>
        </p:blipFill>
        <p:spPr>
          <a:xfrm>
            <a:off x="3907559" y="1417734"/>
            <a:ext cx="752865" cy="884317"/>
          </a:xfrm>
          <a:prstGeom prst="rect">
            <a:avLst/>
          </a:prstGeom>
        </p:spPr>
      </p:pic>
      <p:pic>
        <p:nvPicPr>
          <p:cNvPr id="45" name="Picture 2" descr="Related image">
            <a:extLst>
              <a:ext uri="{FF2B5EF4-FFF2-40B4-BE49-F238E27FC236}">
                <a16:creationId xmlns:a16="http://schemas.microsoft.com/office/drawing/2014/main" id="{EB143EDA-F12F-11C0-35D8-FDB76EDF0900}"/>
              </a:ext>
            </a:extLst>
          </p:cNvPr>
          <p:cNvPicPr>
            <a:picLocks noChangeAspect="1" noChangeArrowheads="1"/>
          </p:cNvPicPr>
          <p:nvPr/>
        </p:nvPicPr>
        <p:blipFill rotWithShape="1">
          <a:blip r:embed="rId5">
            <a:alphaModFix amt="12000"/>
            <a:extLst>
              <a:ext uri="{28A0092B-C50C-407E-A947-70E740481C1C}">
                <a14:useLocalDpi xmlns:a14="http://schemas.microsoft.com/office/drawing/2010/main" val="0"/>
              </a:ext>
            </a:extLst>
          </a:blip>
          <a:srcRect l="57136" t="28799" r="12167"/>
          <a:stretch/>
        </p:blipFill>
        <p:spPr bwMode="auto">
          <a:xfrm rot="16200000">
            <a:off x="2106145" y="4028539"/>
            <a:ext cx="454088" cy="105323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5">
              <a:alphaModFix amt="15000"/>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5">
              <a:alphaModFix amt="17000"/>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5">
              <a:alphaModFix amt="11000"/>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5">
              <a:alphaModFix amt="14000"/>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5">
              <a:alphaModFix amt="17000"/>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alphaModFix amt="16000"/>
            </a:blip>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alphaModFix amt="19000"/>
            </a:blip>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blip>
          <a:stretch>
            <a:fillRect/>
          </a:stretch>
        </p:blipFill>
        <p:spPr>
          <a:xfrm>
            <a:off x="6464125" y="2177331"/>
            <a:ext cx="758898" cy="656846"/>
          </a:xfrm>
          <a:prstGeom prst="rect">
            <a:avLst/>
          </a:prstGeom>
        </p:spPr>
      </p:pic>
    </p:spTree>
    <p:extLst>
      <p:ext uri="{BB962C8B-B14F-4D97-AF65-F5344CB8AC3E}">
        <p14:creationId xmlns:p14="http://schemas.microsoft.com/office/powerpoint/2010/main" val="23943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20EA1E-B4ED-2F1E-D172-7DE03826FEE0}"/>
              </a:ext>
            </a:extLst>
          </p:cNvPr>
          <p:cNvPicPr>
            <a:picLocks noChangeAspect="1"/>
          </p:cNvPicPr>
          <p:nvPr/>
        </p:nvPicPr>
        <p:blipFill>
          <a:blip r:embed="rId3"/>
          <a:stretch>
            <a:fillRect/>
          </a:stretch>
        </p:blipFill>
        <p:spPr>
          <a:xfrm>
            <a:off x="-1" y="2674353"/>
            <a:ext cx="5642811" cy="4231408"/>
          </a:xfrm>
          <a:prstGeom prst="rect">
            <a:avLst/>
          </a:prstGeom>
        </p:spPr>
      </p:pic>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solidFill>
                  <a:schemeClr val="tx1">
                    <a:alpha val="10706"/>
                  </a:schemeClr>
                </a:solidFill>
              </a:rPr>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solidFill>
                  <a:schemeClr val="tx1">
                    <a:alpha val="13000"/>
                  </a:schemeClr>
                </a:solidFill>
              </a:rPr>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alpha val="9683"/>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20967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alpha val="4799"/>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1" y="185905"/>
            <a:ext cx="10797063" cy="584775"/>
          </a:xfrm>
          <a:prstGeom prst="rect">
            <a:avLst/>
          </a:prstGeom>
          <a:noFill/>
        </p:spPr>
        <p:txBody>
          <a:bodyPr wrap="square" rtlCol="0">
            <a:spAutoFit/>
          </a:bodyPr>
          <a:lstStyle/>
          <a:p>
            <a:r>
              <a:rPr lang="en-US" sz="3200" dirty="0"/>
              <a:t>1c: How does catch diversity relate to the diversity of fish sold?</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4">
            <a:alphaModFix amt="14000"/>
          </a:blip>
          <a:stretch>
            <a:fillRect/>
          </a:stretch>
        </p:blipFill>
        <p:spPr>
          <a:xfrm>
            <a:off x="6310255" y="927642"/>
            <a:ext cx="1177905" cy="542813"/>
          </a:xfrm>
          <a:prstGeom prst="rect">
            <a:avLst/>
          </a:prstGeom>
        </p:spPr>
      </p:pic>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solidFill>
                  <a:schemeClr val="tx1">
                    <a:alpha val="13000"/>
                  </a:schemeClr>
                </a:solidFill>
              </a:rPr>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t>1c</a:t>
            </a:r>
          </a:p>
        </p:txBody>
      </p: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5">
            <a:alphaModFix/>
          </a:blip>
          <a:stretch>
            <a:fillRect/>
          </a:stretch>
        </p:blipFill>
        <p:spPr>
          <a:xfrm>
            <a:off x="3907559" y="1417734"/>
            <a:ext cx="752865" cy="884317"/>
          </a:xfrm>
          <a:prstGeom prst="rect">
            <a:avLst/>
          </a:prstGeom>
        </p:spPr>
      </p:pic>
      <p:grpSp>
        <p:nvGrpSpPr>
          <p:cNvPr id="54" name="Group 53">
            <a:extLst>
              <a:ext uri="{FF2B5EF4-FFF2-40B4-BE49-F238E27FC236}">
                <a16:creationId xmlns:a16="http://schemas.microsoft.com/office/drawing/2014/main" id="{65C7F4DF-C1A2-148A-0689-3AA719F463E0}"/>
              </a:ext>
            </a:extLst>
          </p:cNvPr>
          <p:cNvGrpSpPr/>
          <p:nvPr/>
        </p:nvGrpSpPr>
        <p:grpSpPr>
          <a:xfrm>
            <a:off x="662653" y="1510467"/>
            <a:ext cx="1849699" cy="982378"/>
            <a:chOff x="890628" y="2467343"/>
            <a:chExt cx="2524355" cy="1376835"/>
          </a:xfrm>
        </p:grpSpPr>
        <p:pic>
          <p:nvPicPr>
            <p:cNvPr id="46" name="Picture 2" descr="Related image">
              <a:extLst>
                <a:ext uri="{FF2B5EF4-FFF2-40B4-BE49-F238E27FC236}">
                  <a16:creationId xmlns:a16="http://schemas.microsoft.com/office/drawing/2014/main" id="{336B5738-8D6E-7E46-808A-7FD7A69769F8}"/>
                </a:ext>
              </a:extLst>
            </p:cNvPr>
            <p:cNvPicPr>
              <a:picLocks noChangeAspect="1" noChangeArrowheads="1"/>
            </p:cNvPicPr>
            <p:nvPr/>
          </p:nvPicPr>
          <p:blipFill rotWithShape="1">
            <a:blip r:embed="rId6">
              <a:alphaModFix amt="15000"/>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a:extLst>
                <a:ext uri="{FF2B5EF4-FFF2-40B4-BE49-F238E27FC236}">
                  <a16:creationId xmlns:a16="http://schemas.microsoft.com/office/drawing/2014/main" id="{C3676824-DC0C-E3B1-EFF3-A84F8F233FC9}"/>
                </a:ext>
              </a:extLst>
            </p:cNvPr>
            <p:cNvPicPr>
              <a:picLocks noChangeAspect="1" noChangeArrowheads="1"/>
            </p:cNvPicPr>
            <p:nvPr/>
          </p:nvPicPr>
          <p:blipFill rotWithShape="1">
            <a:blip r:embed="rId6">
              <a:alphaModFix amt="17000"/>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B5ECA993-F6C4-C4C9-9890-A399119A6B8B}"/>
                </a:ext>
              </a:extLst>
            </p:cNvPr>
            <p:cNvPicPr>
              <a:picLocks noChangeAspect="1" noChangeArrowheads="1"/>
            </p:cNvPicPr>
            <p:nvPr/>
          </p:nvPicPr>
          <p:blipFill rotWithShape="1">
            <a:blip r:embed="rId6">
              <a:alphaModFix amt="14000"/>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a:extLst>
                <a:ext uri="{FF2B5EF4-FFF2-40B4-BE49-F238E27FC236}">
                  <a16:creationId xmlns:a16="http://schemas.microsoft.com/office/drawing/2014/main" id="{4BD96DD4-3584-1DBB-7C46-023A682DF8BD}"/>
                </a:ext>
              </a:extLst>
            </p:cNvPr>
            <p:cNvPicPr>
              <a:picLocks noChangeAspect="1" noChangeArrowheads="1"/>
            </p:cNvPicPr>
            <p:nvPr/>
          </p:nvPicPr>
          <p:blipFill rotWithShape="1">
            <a:blip r:embed="rId6">
              <a:alphaModFix amt="14000"/>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AF38ACD1-A3C3-B131-F301-5C22E29516D3}"/>
                </a:ext>
              </a:extLst>
            </p:cNvPr>
            <p:cNvPicPr>
              <a:picLocks noChangeAspect="1" noChangeArrowheads="1"/>
            </p:cNvPicPr>
            <p:nvPr/>
          </p:nvPicPr>
          <p:blipFill rotWithShape="1">
            <a:blip r:embed="rId6">
              <a:alphaModFix amt="14000"/>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Related image">
              <a:extLst>
                <a:ext uri="{FF2B5EF4-FFF2-40B4-BE49-F238E27FC236}">
                  <a16:creationId xmlns:a16="http://schemas.microsoft.com/office/drawing/2014/main" id="{04C4194A-53AD-6756-B5EB-0DBD90F75D16}"/>
                </a:ext>
              </a:extLst>
            </p:cNvPr>
            <p:cNvPicPr>
              <a:picLocks noChangeAspect="1" noChangeArrowheads="1"/>
            </p:cNvPicPr>
            <p:nvPr/>
          </p:nvPicPr>
          <p:blipFill rotWithShape="1">
            <a:blip r:embed="rId6">
              <a:alphaModFix amt="11000"/>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CBAE4260-A0C4-C189-C6E5-72A41690E6CE}"/>
                </a:ext>
              </a:extLst>
            </p:cNvPr>
            <p:cNvPicPr>
              <a:picLocks noChangeAspect="1" noChangeArrowheads="1"/>
            </p:cNvPicPr>
            <p:nvPr/>
          </p:nvPicPr>
          <p:blipFill rotWithShape="1">
            <a:blip r:embed="rId6">
              <a:alphaModFix amt="14000"/>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a:extLst>
                <a:ext uri="{FF2B5EF4-FFF2-40B4-BE49-F238E27FC236}">
                  <a16:creationId xmlns:a16="http://schemas.microsoft.com/office/drawing/2014/main" id="{3107B117-2FA8-A47D-F3EA-D741E506322A}"/>
                </a:ext>
              </a:extLst>
            </p:cNvPr>
            <p:cNvPicPr>
              <a:picLocks noChangeAspect="1" noChangeArrowheads="1"/>
            </p:cNvPicPr>
            <p:nvPr/>
          </p:nvPicPr>
          <p:blipFill rotWithShape="1">
            <a:blip r:embed="rId6">
              <a:alphaModFix amt="17000"/>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blip>
          <a:stretch>
            <a:fillRect/>
          </a:stretch>
        </p:blipFill>
        <p:spPr>
          <a:xfrm>
            <a:off x="6464125" y="2177331"/>
            <a:ext cx="758898" cy="656846"/>
          </a:xfrm>
          <a:prstGeom prst="rect">
            <a:avLst/>
          </a:prstGeom>
        </p:spPr>
      </p:pic>
      <p:sp>
        <p:nvSpPr>
          <p:cNvPr id="9" name="TextBox 8">
            <a:extLst>
              <a:ext uri="{FF2B5EF4-FFF2-40B4-BE49-F238E27FC236}">
                <a16:creationId xmlns:a16="http://schemas.microsoft.com/office/drawing/2014/main" id="{8B388DF5-F33A-470C-C8ED-233173F8A49F}"/>
              </a:ext>
            </a:extLst>
          </p:cNvPr>
          <p:cNvSpPr txBox="1"/>
          <p:nvPr/>
        </p:nvSpPr>
        <p:spPr>
          <a:xfrm>
            <a:off x="837313" y="4091909"/>
            <a:ext cx="1462260" cy="369332"/>
          </a:xfrm>
          <a:prstGeom prst="rect">
            <a:avLst/>
          </a:prstGeom>
          <a:noFill/>
        </p:spPr>
        <p:txBody>
          <a:bodyPr wrap="none" rtlCol="0">
            <a:spAutoFit/>
          </a:bodyPr>
          <a:lstStyle/>
          <a:p>
            <a:r>
              <a:rPr lang="en-US" b="1" dirty="0">
                <a:solidFill>
                  <a:srgbClr val="7030A0"/>
                </a:solidFill>
              </a:rPr>
              <a:t>Slope = 0.397</a:t>
            </a:r>
          </a:p>
        </p:txBody>
      </p:sp>
      <p:cxnSp>
        <p:nvCxnSpPr>
          <p:cNvPr id="10" name="Straight Arrow Connector 9">
            <a:extLst>
              <a:ext uri="{FF2B5EF4-FFF2-40B4-BE49-F238E27FC236}">
                <a16:creationId xmlns:a16="http://schemas.microsoft.com/office/drawing/2014/main" id="{2C8DEDB3-4AD6-1A97-39BF-6B6B844176D1}"/>
              </a:ext>
            </a:extLst>
          </p:cNvPr>
          <p:cNvCxnSpPr>
            <a:cxnSpLocks/>
          </p:cNvCxnSpPr>
          <p:nvPr/>
        </p:nvCxnSpPr>
        <p:spPr>
          <a:xfrm flipH="1">
            <a:off x="4632183" y="6206840"/>
            <a:ext cx="1610233" cy="0"/>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07CDB5F-31C7-FA5B-C929-67C9E07E68B0}"/>
              </a:ext>
            </a:extLst>
          </p:cNvPr>
          <p:cNvSpPr/>
          <p:nvPr/>
        </p:nvSpPr>
        <p:spPr>
          <a:xfrm>
            <a:off x="434109" y="6135704"/>
            <a:ext cx="4059496" cy="145024"/>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ED2B32E-02F8-40C6-E910-D6B058B7167F}"/>
              </a:ext>
            </a:extLst>
          </p:cNvPr>
          <p:cNvSpPr txBox="1"/>
          <p:nvPr/>
        </p:nvSpPr>
        <p:spPr>
          <a:xfrm>
            <a:off x="6242416" y="5974440"/>
            <a:ext cx="3207353" cy="400110"/>
          </a:xfrm>
          <a:prstGeom prst="rect">
            <a:avLst/>
          </a:prstGeom>
          <a:noFill/>
        </p:spPr>
        <p:txBody>
          <a:bodyPr wrap="none" rtlCol="0">
            <a:spAutoFit/>
          </a:bodyPr>
          <a:lstStyle/>
          <a:p>
            <a:r>
              <a:rPr lang="en-US" sz="2000" dirty="0">
                <a:solidFill>
                  <a:srgbClr val="7030A0"/>
                </a:solidFill>
              </a:rPr>
              <a:t>A lot of people never sell fish</a:t>
            </a:r>
          </a:p>
        </p:txBody>
      </p:sp>
    </p:spTree>
    <p:extLst>
      <p:ext uri="{BB962C8B-B14F-4D97-AF65-F5344CB8AC3E}">
        <p14:creationId xmlns:p14="http://schemas.microsoft.com/office/powerpoint/2010/main" val="270569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6B0-7D60-862F-8854-A2A813CF085D}"/>
              </a:ext>
            </a:extLst>
          </p:cNvPr>
          <p:cNvSpPr txBox="1"/>
          <p:nvPr/>
        </p:nvSpPr>
        <p:spPr>
          <a:xfrm>
            <a:off x="1001491" y="2322639"/>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33662" y="2322103"/>
            <a:ext cx="1030014" cy="646331"/>
          </a:xfrm>
          <a:prstGeom prst="rect">
            <a:avLst/>
          </a:prstGeom>
          <a:noFill/>
        </p:spPr>
        <p:txBody>
          <a:bodyPr wrap="square" rtlCol="0">
            <a:spAutoFit/>
          </a:bodyPr>
          <a:lstStyle/>
          <a:p>
            <a:pPr algn="ctr"/>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43283" y="1398354"/>
            <a:ext cx="1492469" cy="646331"/>
          </a:xfrm>
          <a:prstGeom prst="rect">
            <a:avLst/>
          </a:prstGeom>
          <a:noFill/>
        </p:spPr>
        <p:txBody>
          <a:bodyPr wrap="square" rtlCol="0">
            <a:spAutoFit/>
          </a:bodyPr>
          <a:lstStyle/>
          <a:p>
            <a:pPr algn="ctr"/>
            <a:r>
              <a:rPr lang="en-US" dirty="0"/>
              <a:t>Consumption diversity</a:t>
            </a:r>
          </a:p>
        </p:txBody>
      </p:sp>
      <p:cxnSp>
        <p:nvCxnSpPr>
          <p:cNvPr id="13" name="Straight Arrow Connector 12">
            <a:extLst>
              <a:ext uri="{FF2B5EF4-FFF2-40B4-BE49-F238E27FC236}">
                <a16:creationId xmlns:a16="http://schemas.microsoft.com/office/drawing/2014/main" id="{F86E463D-6102-1938-3684-AE307CBD1D53}"/>
              </a:ext>
            </a:extLst>
          </p:cNvPr>
          <p:cNvCxnSpPr>
            <a:cxnSpLocks/>
          </p:cNvCxnSpPr>
          <p:nvPr/>
        </p:nvCxnSpPr>
        <p:spPr>
          <a:xfrm flipV="1">
            <a:off x="2432068" y="209709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20967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13951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847551"/>
            <a:ext cx="1492469" cy="369332"/>
          </a:xfrm>
          <a:prstGeom prst="rect">
            <a:avLst/>
          </a:prstGeom>
          <a:noFill/>
        </p:spPr>
        <p:txBody>
          <a:bodyPr wrap="square" rtlCol="0">
            <a:spAutoFit/>
          </a:bodyPr>
          <a:lstStyle/>
          <a:p>
            <a:r>
              <a:rPr lang="en-US" dirty="0"/>
              <a:t>Sold diversity</a:t>
            </a:r>
          </a:p>
        </p:txBody>
      </p:sp>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11" name="TextBox 10">
            <a:extLst>
              <a:ext uri="{FF2B5EF4-FFF2-40B4-BE49-F238E27FC236}">
                <a16:creationId xmlns:a16="http://schemas.microsoft.com/office/drawing/2014/main" id="{2A91174C-205C-C5C0-2FDC-E2E1A6C2B13A}"/>
              </a:ext>
            </a:extLst>
          </p:cNvPr>
          <p:cNvSpPr txBox="1"/>
          <p:nvPr/>
        </p:nvSpPr>
        <p:spPr>
          <a:xfrm>
            <a:off x="2897156" y="1675865"/>
            <a:ext cx="412292" cy="369332"/>
          </a:xfrm>
          <a:prstGeom prst="rect">
            <a:avLst/>
          </a:prstGeom>
          <a:noFill/>
        </p:spPr>
        <p:txBody>
          <a:bodyPr wrap="none" rtlCol="0">
            <a:spAutoFit/>
          </a:bodyPr>
          <a:lstStyle/>
          <a:p>
            <a:r>
              <a:rPr lang="en-US" dirty="0">
                <a:solidFill>
                  <a:schemeClr val="tx1">
                    <a:alpha val="11739"/>
                  </a:schemeClr>
                </a:solidFill>
              </a:rPr>
              <a:t>1a</a:t>
            </a:r>
          </a:p>
        </p:txBody>
      </p:sp>
      <p:pic>
        <p:nvPicPr>
          <p:cNvPr id="15" name="Picture 14">
            <a:extLst>
              <a:ext uri="{FF2B5EF4-FFF2-40B4-BE49-F238E27FC236}">
                <a16:creationId xmlns:a16="http://schemas.microsoft.com/office/drawing/2014/main" id="{459CE5C4-D0D5-5FA0-487C-B11126550DE6}"/>
              </a:ext>
            </a:extLst>
          </p:cNvPr>
          <p:cNvPicPr>
            <a:picLocks noChangeAspect="1"/>
          </p:cNvPicPr>
          <p:nvPr/>
        </p:nvPicPr>
        <p:blipFill>
          <a:blip r:embed="rId3">
            <a:alphaModFix/>
          </a:blip>
          <a:stretch>
            <a:fillRect/>
          </a:stretch>
        </p:blipFill>
        <p:spPr>
          <a:xfrm>
            <a:off x="6310255" y="927642"/>
            <a:ext cx="1177905" cy="542813"/>
          </a:xfrm>
          <a:prstGeom prst="rect">
            <a:avLst/>
          </a:prstGeom>
        </p:spPr>
      </p:pic>
      <p:sp>
        <p:nvSpPr>
          <p:cNvPr id="18" name="TextBox 17">
            <a:extLst>
              <a:ext uri="{FF2B5EF4-FFF2-40B4-BE49-F238E27FC236}">
                <a16:creationId xmlns:a16="http://schemas.microsoft.com/office/drawing/2014/main" id="{67B32EB1-994E-F077-3A46-9A7467993254}"/>
              </a:ext>
            </a:extLst>
          </p:cNvPr>
          <p:cNvSpPr txBox="1"/>
          <p:nvPr/>
        </p:nvSpPr>
        <p:spPr>
          <a:xfrm>
            <a:off x="543337" y="4824565"/>
            <a:ext cx="3307444" cy="646331"/>
          </a:xfrm>
          <a:prstGeom prst="rect">
            <a:avLst/>
          </a:prstGeom>
          <a:noFill/>
        </p:spPr>
        <p:txBody>
          <a:bodyPr wrap="none" rtlCol="0">
            <a:spAutoFit/>
          </a:bodyPr>
          <a:lstStyle/>
          <a:p>
            <a:pPr algn="ctr"/>
            <a:r>
              <a:rPr lang="en-US" dirty="0"/>
              <a:t>Ecological traits</a:t>
            </a:r>
          </a:p>
          <a:p>
            <a:pPr algn="ctr"/>
            <a:r>
              <a:rPr lang="en-US" i="1" dirty="0"/>
              <a:t>Abundance, size, nutrient content</a:t>
            </a:r>
          </a:p>
        </p:txBody>
      </p:sp>
      <p:sp>
        <p:nvSpPr>
          <p:cNvPr id="19" name="TextBox 18">
            <a:extLst>
              <a:ext uri="{FF2B5EF4-FFF2-40B4-BE49-F238E27FC236}">
                <a16:creationId xmlns:a16="http://schemas.microsoft.com/office/drawing/2014/main" id="{0739056E-8906-EC08-6892-982B804D43AB}"/>
              </a:ext>
            </a:extLst>
          </p:cNvPr>
          <p:cNvSpPr txBox="1"/>
          <p:nvPr/>
        </p:nvSpPr>
        <p:spPr>
          <a:xfrm>
            <a:off x="4011769" y="4812361"/>
            <a:ext cx="3743397" cy="646331"/>
          </a:xfrm>
          <a:prstGeom prst="rect">
            <a:avLst/>
          </a:prstGeom>
          <a:noFill/>
        </p:spPr>
        <p:txBody>
          <a:bodyPr wrap="none" rtlCol="0">
            <a:spAutoFit/>
          </a:bodyPr>
          <a:lstStyle/>
          <a:p>
            <a:pPr algn="ctr"/>
            <a:r>
              <a:rPr lang="en-US" dirty="0">
                <a:solidFill>
                  <a:schemeClr val="tx1">
                    <a:alpha val="20000"/>
                  </a:schemeClr>
                </a:solidFill>
              </a:rPr>
              <a:t>Household characteristics</a:t>
            </a:r>
          </a:p>
          <a:p>
            <a:pPr algn="ctr"/>
            <a:r>
              <a:rPr lang="en-US" i="1" dirty="0">
                <a:solidFill>
                  <a:schemeClr val="tx1">
                    <a:alpha val="20000"/>
                  </a:schemeClr>
                </a:solidFill>
              </a:rPr>
              <a:t>Demographics, income, market access</a:t>
            </a:r>
          </a:p>
        </p:txBody>
      </p:sp>
      <p:sp>
        <p:nvSpPr>
          <p:cNvPr id="20" name="TextBox 19">
            <a:extLst>
              <a:ext uri="{FF2B5EF4-FFF2-40B4-BE49-F238E27FC236}">
                <a16:creationId xmlns:a16="http://schemas.microsoft.com/office/drawing/2014/main" id="{D6636C82-D941-6E12-4315-AEB3C1FB9F60}"/>
              </a:ext>
            </a:extLst>
          </p:cNvPr>
          <p:cNvSpPr txBox="1"/>
          <p:nvPr/>
        </p:nvSpPr>
        <p:spPr>
          <a:xfrm>
            <a:off x="5086965" y="1206737"/>
            <a:ext cx="423514" cy="369332"/>
          </a:xfrm>
          <a:prstGeom prst="rect">
            <a:avLst/>
          </a:prstGeom>
          <a:noFill/>
        </p:spPr>
        <p:txBody>
          <a:bodyPr wrap="none" rtlCol="0">
            <a:spAutoFit/>
          </a:bodyPr>
          <a:lstStyle/>
          <a:p>
            <a:r>
              <a:rPr lang="en-US" dirty="0">
                <a:solidFill>
                  <a:schemeClr val="tx1">
                    <a:alpha val="11739"/>
                  </a:schemeClr>
                </a:solidFill>
              </a:rPr>
              <a:t>1b</a:t>
            </a:r>
          </a:p>
        </p:txBody>
      </p:sp>
      <p:sp>
        <p:nvSpPr>
          <p:cNvPr id="33" name="TextBox 32">
            <a:extLst>
              <a:ext uri="{FF2B5EF4-FFF2-40B4-BE49-F238E27FC236}">
                <a16:creationId xmlns:a16="http://schemas.microsoft.com/office/drawing/2014/main" id="{5FEEEF8F-4F3A-B261-8D90-E1095F19732D}"/>
              </a:ext>
            </a:extLst>
          </p:cNvPr>
          <p:cNvSpPr txBox="1"/>
          <p:nvPr/>
        </p:nvSpPr>
        <p:spPr>
          <a:xfrm>
            <a:off x="5086965" y="2413163"/>
            <a:ext cx="399468" cy="369332"/>
          </a:xfrm>
          <a:prstGeom prst="rect">
            <a:avLst/>
          </a:prstGeom>
          <a:noFill/>
        </p:spPr>
        <p:txBody>
          <a:bodyPr wrap="none" rtlCol="0">
            <a:spAutoFit/>
          </a:bodyPr>
          <a:lstStyle/>
          <a:p>
            <a:r>
              <a:rPr lang="en-US" dirty="0">
                <a:solidFill>
                  <a:schemeClr val="tx1">
                    <a:alpha val="11739"/>
                  </a:schemeClr>
                </a:solidFill>
              </a:rPr>
              <a:t>1c</a:t>
            </a:r>
          </a:p>
        </p:txBody>
      </p:sp>
      <p:sp>
        <p:nvSpPr>
          <p:cNvPr id="34" name="Left Bracket 33">
            <a:extLst>
              <a:ext uri="{FF2B5EF4-FFF2-40B4-BE49-F238E27FC236}">
                <a16:creationId xmlns:a16="http://schemas.microsoft.com/office/drawing/2014/main" id="{8E313516-7551-5F0D-3245-15BDBA45B58B}"/>
              </a:ext>
            </a:extLst>
          </p:cNvPr>
          <p:cNvSpPr/>
          <p:nvPr/>
        </p:nvSpPr>
        <p:spPr>
          <a:xfrm rot="16200000">
            <a:off x="3881790" y="-172547"/>
            <a:ext cx="170079" cy="7104510"/>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AA851B25-04A3-B8F0-3A64-E95514CC9EA6}"/>
              </a:ext>
            </a:extLst>
          </p:cNvPr>
          <p:cNvCxnSpPr>
            <a:cxnSpLocks/>
          </p:cNvCxnSpPr>
          <p:nvPr/>
        </p:nvCxnSpPr>
        <p:spPr>
          <a:xfrm flipV="1">
            <a:off x="5798442" y="3606124"/>
            <a:ext cx="0" cy="573481"/>
          </a:xfrm>
          <a:prstGeom prst="straightConnector1">
            <a:avLst/>
          </a:prstGeom>
          <a:ln w="57150">
            <a:solidFill>
              <a:schemeClr val="tx1">
                <a:alpha val="6593"/>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313199F-FF77-863F-E876-936D59F494BC}"/>
              </a:ext>
            </a:extLst>
          </p:cNvPr>
          <p:cNvSpPr txBox="1"/>
          <p:nvPr/>
        </p:nvSpPr>
        <p:spPr>
          <a:xfrm>
            <a:off x="2306206" y="3784337"/>
            <a:ext cx="412292" cy="369332"/>
          </a:xfrm>
          <a:prstGeom prst="rect">
            <a:avLst/>
          </a:prstGeom>
          <a:noFill/>
        </p:spPr>
        <p:txBody>
          <a:bodyPr wrap="none" rtlCol="0">
            <a:spAutoFit/>
          </a:bodyPr>
          <a:lstStyle/>
          <a:p>
            <a:r>
              <a:rPr lang="en-US" dirty="0"/>
              <a:t>2a</a:t>
            </a:r>
          </a:p>
        </p:txBody>
      </p:sp>
      <p:sp>
        <p:nvSpPr>
          <p:cNvPr id="41" name="TextBox 40">
            <a:extLst>
              <a:ext uri="{FF2B5EF4-FFF2-40B4-BE49-F238E27FC236}">
                <a16:creationId xmlns:a16="http://schemas.microsoft.com/office/drawing/2014/main" id="{99266C99-D2CA-5721-C717-25B97F49347F}"/>
              </a:ext>
            </a:extLst>
          </p:cNvPr>
          <p:cNvSpPr txBox="1"/>
          <p:nvPr/>
        </p:nvSpPr>
        <p:spPr>
          <a:xfrm>
            <a:off x="5945131" y="3759434"/>
            <a:ext cx="423514" cy="369332"/>
          </a:xfrm>
          <a:prstGeom prst="rect">
            <a:avLst/>
          </a:prstGeom>
          <a:noFill/>
        </p:spPr>
        <p:txBody>
          <a:bodyPr wrap="none" rtlCol="0">
            <a:spAutoFit/>
          </a:bodyPr>
          <a:lstStyle/>
          <a:p>
            <a:r>
              <a:rPr lang="en-US" dirty="0">
                <a:solidFill>
                  <a:schemeClr val="tx1">
                    <a:alpha val="20000"/>
                  </a:schemeClr>
                </a:solidFill>
              </a:rPr>
              <a:t>2b</a:t>
            </a:r>
          </a:p>
        </p:txBody>
      </p:sp>
      <p:cxnSp>
        <p:nvCxnSpPr>
          <p:cNvPr id="42" name="Straight Arrow Connector 41">
            <a:extLst>
              <a:ext uri="{FF2B5EF4-FFF2-40B4-BE49-F238E27FC236}">
                <a16:creationId xmlns:a16="http://schemas.microsoft.com/office/drawing/2014/main" id="{83EC4B47-0230-3603-56CB-AC7ED6B72A89}"/>
              </a:ext>
            </a:extLst>
          </p:cNvPr>
          <p:cNvCxnSpPr>
            <a:cxnSpLocks/>
          </p:cNvCxnSpPr>
          <p:nvPr/>
        </p:nvCxnSpPr>
        <p:spPr>
          <a:xfrm flipV="1">
            <a:off x="2193477" y="3580188"/>
            <a:ext cx="0" cy="573481"/>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B413C3B-40A4-3E38-9FBF-E339B78C4CCB}"/>
              </a:ext>
            </a:extLst>
          </p:cNvPr>
          <p:cNvPicPr>
            <a:picLocks noChangeAspect="1"/>
          </p:cNvPicPr>
          <p:nvPr/>
        </p:nvPicPr>
        <p:blipFill>
          <a:blip r:embed="rId4">
            <a:alphaModFix/>
          </a:blip>
          <a:stretch>
            <a:fillRect/>
          </a:stretch>
        </p:blipFill>
        <p:spPr>
          <a:xfrm>
            <a:off x="3907559" y="1417734"/>
            <a:ext cx="752865" cy="884317"/>
          </a:xfrm>
          <a:prstGeom prst="rect">
            <a:avLst/>
          </a:prstGeom>
        </p:spPr>
      </p:pic>
      <p:pic>
        <p:nvPicPr>
          <p:cNvPr id="45" name="Picture 2" descr="Related image">
            <a:extLst>
              <a:ext uri="{FF2B5EF4-FFF2-40B4-BE49-F238E27FC236}">
                <a16:creationId xmlns:a16="http://schemas.microsoft.com/office/drawing/2014/main" id="{EB143EDA-F12F-11C0-35D8-FDB76EDF0900}"/>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57136" t="28799" r="12167"/>
          <a:stretch/>
        </p:blipFill>
        <p:spPr bwMode="auto">
          <a:xfrm rot="16200000">
            <a:off x="2106145" y="4028539"/>
            <a:ext cx="454088" cy="1053232"/>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E64CA7F-3731-8F3F-0BF8-9D780888A720}"/>
              </a:ext>
            </a:extLst>
          </p:cNvPr>
          <p:cNvGrpSpPr/>
          <p:nvPr/>
        </p:nvGrpSpPr>
        <p:grpSpPr>
          <a:xfrm>
            <a:off x="5492781" y="4298035"/>
            <a:ext cx="711185" cy="509564"/>
            <a:chOff x="5594381" y="4971135"/>
            <a:chExt cx="711185" cy="509564"/>
          </a:xfrm>
        </p:grpSpPr>
        <p:pic>
          <p:nvPicPr>
            <p:cNvPr id="55" name="Picture 54">
              <a:extLst>
                <a:ext uri="{FF2B5EF4-FFF2-40B4-BE49-F238E27FC236}">
                  <a16:creationId xmlns:a16="http://schemas.microsoft.com/office/drawing/2014/main" id="{B6A088DC-042E-9B0A-7C2C-F9433356B65A}"/>
                </a:ext>
              </a:extLst>
            </p:cNvPr>
            <p:cNvPicPr>
              <a:picLocks noChangeAspect="1"/>
            </p:cNvPicPr>
            <p:nvPr/>
          </p:nvPicPr>
          <p:blipFill rotWithShape="1">
            <a:blip r:embed="rId6">
              <a:alphaModFix amt="16000"/>
            </a:blip>
            <a:srcRect l="35382"/>
            <a:stretch/>
          </p:blipFill>
          <p:spPr>
            <a:xfrm>
              <a:off x="5837304" y="4971135"/>
              <a:ext cx="468262" cy="509564"/>
            </a:xfrm>
            <a:prstGeom prst="rect">
              <a:avLst/>
            </a:prstGeom>
          </p:spPr>
        </p:pic>
        <p:pic>
          <p:nvPicPr>
            <p:cNvPr id="56" name="Picture 55">
              <a:extLst>
                <a:ext uri="{FF2B5EF4-FFF2-40B4-BE49-F238E27FC236}">
                  <a16:creationId xmlns:a16="http://schemas.microsoft.com/office/drawing/2014/main" id="{9D95A2A2-6581-292F-B5C4-68CF4EB5575F}"/>
                </a:ext>
              </a:extLst>
            </p:cNvPr>
            <p:cNvPicPr>
              <a:picLocks noChangeAspect="1"/>
            </p:cNvPicPr>
            <p:nvPr/>
          </p:nvPicPr>
          <p:blipFill rotWithShape="1">
            <a:blip r:embed="rId6">
              <a:alphaModFix amt="19000"/>
            </a:blip>
            <a:srcRect l="35698" r="28951"/>
            <a:stretch/>
          </p:blipFill>
          <p:spPr>
            <a:xfrm>
              <a:off x="5594381" y="5018672"/>
              <a:ext cx="242923" cy="460652"/>
            </a:xfrm>
            <a:prstGeom prst="rect">
              <a:avLst/>
            </a:prstGeom>
          </p:spPr>
        </p:pic>
      </p:grpSp>
      <p:pic>
        <p:nvPicPr>
          <p:cNvPr id="60" name="Picture 59">
            <a:extLst>
              <a:ext uri="{FF2B5EF4-FFF2-40B4-BE49-F238E27FC236}">
                <a16:creationId xmlns:a16="http://schemas.microsoft.com/office/drawing/2014/main" id="{91AD37A0-F45D-8D75-3B30-D26D41349114}"/>
              </a:ext>
            </a:extLst>
          </p:cNvPr>
          <p:cNvPicPr>
            <a:picLocks noChangeAspect="1"/>
          </p:cNvPicPr>
          <p:nvPr/>
        </p:nvPicPr>
        <p:blipFill>
          <a:blip r:embed="rId7">
            <a:alphaModFix/>
          </a:blip>
          <a:stretch>
            <a:fillRect/>
          </a:stretch>
        </p:blipFill>
        <p:spPr>
          <a:xfrm>
            <a:off x="6464125" y="2177331"/>
            <a:ext cx="758898" cy="656846"/>
          </a:xfrm>
          <a:prstGeom prst="rect">
            <a:avLst/>
          </a:prstGeom>
        </p:spPr>
      </p:pic>
      <p:grpSp>
        <p:nvGrpSpPr>
          <p:cNvPr id="4" name="Group 3">
            <a:extLst>
              <a:ext uri="{FF2B5EF4-FFF2-40B4-BE49-F238E27FC236}">
                <a16:creationId xmlns:a16="http://schemas.microsoft.com/office/drawing/2014/main" id="{0CD3A144-3B1F-9EF4-E440-A46D298367AA}"/>
              </a:ext>
            </a:extLst>
          </p:cNvPr>
          <p:cNvGrpSpPr/>
          <p:nvPr/>
        </p:nvGrpSpPr>
        <p:grpSpPr>
          <a:xfrm>
            <a:off x="662653" y="1510467"/>
            <a:ext cx="1849699" cy="982378"/>
            <a:chOff x="890628" y="2467343"/>
            <a:chExt cx="2524355" cy="1376835"/>
          </a:xfrm>
        </p:grpSpPr>
        <p:pic>
          <p:nvPicPr>
            <p:cNvPr id="5" name="Picture 2" descr="Related image">
              <a:extLst>
                <a:ext uri="{FF2B5EF4-FFF2-40B4-BE49-F238E27FC236}">
                  <a16:creationId xmlns:a16="http://schemas.microsoft.com/office/drawing/2014/main" id="{EDD12824-C236-540A-ED12-2D237C323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194032" y="265654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BA903D84-C36D-234A-1E00-CA72B60C22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775531" y="3328746"/>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a:extLst>
                <a:ext uri="{FF2B5EF4-FFF2-40B4-BE49-F238E27FC236}">
                  <a16:creationId xmlns:a16="http://schemas.microsoft.com/office/drawing/2014/main" id="{177F97C8-72D0-425F-4C26-87D94C4770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508278" y="2748662"/>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a:extLst>
                <a:ext uri="{FF2B5EF4-FFF2-40B4-BE49-F238E27FC236}">
                  <a16:creationId xmlns:a16="http://schemas.microsoft.com/office/drawing/2014/main" id="{817B63DA-00F2-E2B0-144E-B7E6A1F573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747573" y="3364258"/>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1E69DD42-A12C-FACC-F471-1891CC736D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2968455" y="2796975"/>
              <a:ext cx="211639" cy="4908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a16="http://schemas.microsoft.com/office/drawing/2014/main" id="{F194A68D-DC34-67BA-FDDF-229EEE60AE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51033" y="2604490"/>
              <a:ext cx="546299" cy="126711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a:extLst>
                <a:ext uri="{FF2B5EF4-FFF2-40B4-BE49-F238E27FC236}">
                  <a16:creationId xmlns:a16="http://schemas.microsoft.com/office/drawing/2014/main" id="{4EFE122F-E1DF-92CF-1889-1E0DA307E0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862019" y="2276580"/>
              <a:ext cx="289157" cy="6706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lated image">
              <a:extLst>
                <a:ext uri="{FF2B5EF4-FFF2-40B4-BE49-F238E27FC236}">
                  <a16:creationId xmlns:a16="http://schemas.microsoft.com/office/drawing/2014/main" id="{7D6E536E-CB6F-DFC9-3890-E840AAEA7C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136" t="28799" r="12167"/>
            <a:stretch/>
          </p:blipFill>
          <p:spPr bwMode="auto">
            <a:xfrm rot="16200000">
              <a:off x="1227286" y="2605812"/>
              <a:ext cx="211639" cy="4908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614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8DBECB-3619-D273-03A2-17F972F3C4A3}"/>
              </a:ext>
            </a:extLst>
          </p:cNvPr>
          <p:cNvSpPr txBox="1"/>
          <p:nvPr/>
        </p:nvSpPr>
        <p:spPr>
          <a:xfrm>
            <a:off x="211832" y="185905"/>
            <a:ext cx="10472210" cy="584775"/>
          </a:xfrm>
          <a:prstGeom prst="rect">
            <a:avLst/>
          </a:prstGeom>
          <a:noFill/>
        </p:spPr>
        <p:txBody>
          <a:bodyPr wrap="square" rtlCol="0">
            <a:spAutoFit/>
          </a:bodyPr>
          <a:lstStyle/>
          <a:p>
            <a:r>
              <a:rPr lang="en-US" sz="3200" dirty="0"/>
              <a:t>2a: What role do ecological traits play in these relationships?</a:t>
            </a:r>
          </a:p>
        </p:txBody>
      </p:sp>
      <p:sp>
        <p:nvSpPr>
          <p:cNvPr id="23" name="TextBox 22">
            <a:extLst>
              <a:ext uri="{FF2B5EF4-FFF2-40B4-BE49-F238E27FC236}">
                <a16:creationId xmlns:a16="http://schemas.microsoft.com/office/drawing/2014/main" id="{3C51C14C-8E1D-5EE0-5BE8-F33FE3FE7ABD}"/>
              </a:ext>
            </a:extLst>
          </p:cNvPr>
          <p:cNvSpPr txBox="1"/>
          <p:nvPr/>
        </p:nvSpPr>
        <p:spPr>
          <a:xfrm>
            <a:off x="211832" y="1413165"/>
            <a:ext cx="11100411" cy="461665"/>
          </a:xfrm>
          <a:prstGeom prst="rect">
            <a:avLst/>
          </a:prstGeom>
          <a:noFill/>
        </p:spPr>
        <p:txBody>
          <a:bodyPr wrap="none" rtlCol="0">
            <a:spAutoFit/>
          </a:bodyPr>
          <a:lstStyle/>
          <a:p>
            <a:r>
              <a:rPr lang="en-US" sz="2400" b="1" dirty="0"/>
              <a:t>Nutrient content</a:t>
            </a:r>
            <a:r>
              <a:rPr lang="en-US" sz="2400" dirty="0"/>
              <a:t>: Minimum biomass required to achieve 50% of the RDA for 6 nutrients</a:t>
            </a:r>
          </a:p>
        </p:txBody>
      </p:sp>
      <p:sp>
        <p:nvSpPr>
          <p:cNvPr id="24" name="Oval 23">
            <a:extLst>
              <a:ext uri="{FF2B5EF4-FFF2-40B4-BE49-F238E27FC236}">
                <a16:creationId xmlns:a16="http://schemas.microsoft.com/office/drawing/2014/main" id="{D755D575-EB1F-57E4-B1A6-ED8D65FBA977}"/>
              </a:ext>
            </a:extLst>
          </p:cNvPr>
          <p:cNvSpPr/>
          <p:nvPr/>
        </p:nvSpPr>
        <p:spPr>
          <a:xfrm>
            <a:off x="9693443" y="1365464"/>
            <a:ext cx="1501031" cy="584775"/>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2646570-29D1-B85A-3FDE-5432348BB6E1}"/>
              </a:ext>
            </a:extLst>
          </p:cNvPr>
          <p:cNvSpPr txBox="1"/>
          <p:nvPr/>
        </p:nvSpPr>
        <p:spPr>
          <a:xfrm>
            <a:off x="10061516" y="3699813"/>
            <a:ext cx="1250727" cy="1938992"/>
          </a:xfrm>
          <a:prstGeom prst="rect">
            <a:avLst/>
          </a:prstGeom>
          <a:noFill/>
        </p:spPr>
        <p:txBody>
          <a:bodyPr wrap="none" rtlCol="0">
            <a:spAutoFit/>
          </a:bodyPr>
          <a:lstStyle/>
          <a:p>
            <a:r>
              <a:rPr lang="en-US" sz="2000" dirty="0">
                <a:solidFill>
                  <a:srgbClr val="7030A0"/>
                </a:solidFill>
              </a:rPr>
              <a:t>Protein</a:t>
            </a:r>
          </a:p>
          <a:p>
            <a:r>
              <a:rPr lang="en-US" sz="2000" dirty="0">
                <a:solidFill>
                  <a:srgbClr val="7030A0"/>
                </a:solidFill>
              </a:rPr>
              <a:t>Iron</a:t>
            </a:r>
          </a:p>
          <a:p>
            <a:r>
              <a:rPr lang="en-US" sz="2000" dirty="0">
                <a:solidFill>
                  <a:srgbClr val="7030A0"/>
                </a:solidFill>
              </a:rPr>
              <a:t>Zinc</a:t>
            </a:r>
          </a:p>
          <a:p>
            <a:r>
              <a:rPr lang="en-US" sz="2000" dirty="0">
                <a:solidFill>
                  <a:srgbClr val="7030A0"/>
                </a:solidFill>
              </a:rPr>
              <a:t>Calcium</a:t>
            </a:r>
          </a:p>
          <a:p>
            <a:r>
              <a:rPr lang="en-US" sz="2000" dirty="0">
                <a:solidFill>
                  <a:srgbClr val="7030A0"/>
                </a:solidFill>
              </a:rPr>
              <a:t>Vitamin A</a:t>
            </a:r>
          </a:p>
          <a:p>
            <a:r>
              <a:rPr lang="en-US" sz="2000" dirty="0">
                <a:solidFill>
                  <a:srgbClr val="7030A0"/>
                </a:solidFill>
              </a:rPr>
              <a:t>Omega-3 </a:t>
            </a:r>
            <a:r>
              <a:rPr lang="en-US" sz="2000" dirty="0">
                <a:effectLst/>
              </a:rPr>
              <a:t> </a:t>
            </a:r>
            <a:endParaRPr lang="en-US" sz="2000" dirty="0">
              <a:solidFill>
                <a:srgbClr val="7030A0"/>
              </a:solidFill>
            </a:endParaRPr>
          </a:p>
        </p:txBody>
      </p:sp>
      <p:sp>
        <p:nvSpPr>
          <p:cNvPr id="31" name="Oval 30">
            <a:extLst>
              <a:ext uri="{FF2B5EF4-FFF2-40B4-BE49-F238E27FC236}">
                <a16:creationId xmlns:a16="http://schemas.microsoft.com/office/drawing/2014/main" id="{E794AC3F-D5E4-2CFE-C4F0-25A1D823138D}"/>
              </a:ext>
            </a:extLst>
          </p:cNvPr>
          <p:cNvSpPr/>
          <p:nvPr/>
        </p:nvSpPr>
        <p:spPr>
          <a:xfrm>
            <a:off x="8686800" y="1351609"/>
            <a:ext cx="651164" cy="584775"/>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5A95FD7-7870-BC70-04C5-9507F7DEF4B9}"/>
              </a:ext>
            </a:extLst>
          </p:cNvPr>
          <p:cNvSpPr txBox="1"/>
          <p:nvPr/>
        </p:nvSpPr>
        <p:spPr>
          <a:xfrm>
            <a:off x="8225789" y="2431794"/>
            <a:ext cx="1835727" cy="1323439"/>
          </a:xfrm>
          <a:prstGeom prst="rect">
            <a:avLst/>
          </a:prstGeom>
          <a:noFill/>
        </p:spPr>
        <p:txBody>
          <a:bodyPr wrap="square" rtlCol="0">
            <a:spAutoFit/>
          </a:bodyPr>
          <a:lstStyle/>
          <a:p>
            <a:r>
              <a:rPr lang="en-US" sz="2000" dirty="0">
                <a:solidFill>
                  <a:srgbClr val="7030A0"/>
                </a:solidFill>
              </a:rPr>
              <a:t>Recommended daily allowance for children under 5</a:t>
            </a:r>
          </a:p>
        </p:txBody>
      </p:sp>
      <p:sp>
        <p:nvSpPr>
          <p:cNvPr id="37" name="Oval 36">
            <a:extLst>
              <a:ext uri="{FF2B5EF4-FFF2-40B4-BE49-F238E27FC236}">
                <a16:creationId xmlns:a16="http://schemas.microsoft.com/office/drawing/2014/main" id="{E9E74716-ABF1-8ACE-B099-5C7597EFB103}"/>
              </a:ext>
            </a:extLst>
          </p:cNvPr>
          <p:cNvSpPr/>
          <p:nvPr/>
        </p:nvSpPr>
        <p:spPr>
          <a:xfrm>
            <a:off x="2410690" y="1365464"/>
            <a:ext cx="2507673" cy="584775"/>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9DF7D22-4F0C-D03A-EC7E-D6789BA37BD2}"/>
              </a:ext>
            </a:extLst>
          </p:cNvPr>
          <p:cNvSpPr txBox="1"/>
          <p:nvPr/>
        </p:nvSpPr>
        <p:spPr>
          <a:xfrm>
            <a:off x="2746662" y="2541883"/>
            <a:ext cx="1835727" cy="1631216"/>
          </a:xfrm>
          <a:prstGeom prst="rect">
            <a:avLst/>
          </a:prstGeom>
          <a:noFill/>
        </p:spPr>
        <p:txBody>
          <a:bodyPr wrap="square" rtlCol="0">
            <a:spAutoFit/>
          </a:bodyPr>
          <a:lstStyle/>
          <a:p>
            <a:r>
              <a:rPr lang="en-US" sz="2000" dirty="0">
                <a:solidFill>
                  <a:srgbClr val="7030A0"/>
                </a:solidFill>
              </a:rPr>
              <a:t>The amount of a given fish </a:t>
            </a:r>
            <a:r>
              <a:rPr lang="en-US" sz="2000" b="1" dirty="0">
                <a:solidFill>
                  <a:srgbClr val="7030A0"/>
                </a:solidFill>
              </a:rPr>
              <a:t>portfolio</a:t>
            </a:r>
            <a:r>
              <a:rPr lang="en-US" sz="2000" dirty="0">
                <a:solidFill>
                  <a:srgbClr val="7030A0"/>
                </a:solidFill>
              </a:rPr>
              <a:t> that someone would have to eat </a:t>
            </a:r>
          </a:p>
        </p:txBody>
      </p:sp>
      <p:sp>
        <p:nvSpPr>
          <p:cNvPr id="44" name="Oval 43">
            <a:extLst>
              <a:ext uri="{FF2B5EF4-FFF2-40B4-BE49-F238E27FC236}">
                <a16:creationId xmlns:a16="http://schemas.microsoft.com/office/drawing/2014/main" id="{FE16DEDE-95A9-5FC3-F7A0-2952CF8AF250}"/>
              </a:ext>
            </a:extLst>
          </p:cNvPr>
          <p:cNvSpPr/>
          <p:nvPr/>
        </p:nvSpPr>
        <p:spPr>
          <a:xfrm>
            <a:off x="7308276" y="1351608"/>
            <a:ext cx="651164" cy="584775"/>
          </a:xfrm>
          <a:prstGeom prst="ellipse">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5BFE6A0-0C69-EF10-FC2A-2A154A8F9B20}"/>
              </a:ext>
            </a:extLst>
          </p:cNvPr>
          <p:cNvSpPr txBox="1"/>
          <p:nvPr/>
        </p:nvSpPr>
        <p:spPr>
          <a:xfrm>
            <a:off x="6715994" y="3674229"/>
            <a:ext cx="1835727" cy="1938992"/>
          </a:xfrm>
          <a:prstGeom prst="rect">
            <a:avLst/>
          </a:prstGeom>
          <a:noFill/>
        </p:spPr>
        <p:txBody>
          <a:bodyPr wrap="square" rtlCol="0">
            <a:spAutoFit/>
          </a:bodyPr>
          <a:lstStyle/>
          <a:p>
            <a:r>
              <a:rPr lang="en-US" sz="2000" dirty="0">
                <a:solidFill>
                  <a:srgbClr val="7030A0"/>
                </a:solidFill>
              </a:rPr>
              <a:t>We use 50% because we know people get nutrition from foods besides fish</a:t>
            </a:r>
          </a:p>
        </p:txBody>
      </p:sp>
      <p:cxnSp>
        <p:nvCxnSpPr>
          <p:cNvPr id="47" name="Straight Arrow Connector 46">
            <a:extLst>
              <a:ext uri="{FF2B5EF4-FFF2-40B4-BE49-F238E27FC236}">
                <a16:creationId xmlns:a16="http://schemas.microsoft.com/office/drawing/2014/main" id="{3CAB73C2-370D-E928-CACD-BA7BDA65F849}"/>
              </a:ext>
            </a:extLst>
          </p:cNvPr>
          <p:cNvCxnSpPr>
            <a:cxnSpLocks/>
          </p:cNvCxnSpPr>
          <p:nvPr/>
        </p:nvCxnSpPr>
        <p:spPr>
          <a:xfrm>
            <a:off x="7618092" y="2015405"/>
            <a:ext cx="0" cy="1555604"/>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E42219-BCB7-2654-70A9-72C3E65A662F}"/>
              </a:ext>
            </a:extLst>
          </p:cNvPr>
          <p:cNvCxnSpPr>
            <a:cxnSpLocks/>
          </p:cNvCxnSpPr>
          <p:nvPr/>
        </p:nvCxnSpPr>
        <p:spPr>
          <a:xfrm>
            <a:off x="9017401" y="2015405"/>
            <a:ext cx="0" cy="533831"/>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10A0C2-1B8F-FC0F-A652-4D076C157A4A}"/>
              </a:ext>
            </a:extLst>
          </p:cNvPr>
          <p:cNvCxnSpPr>
            <a:cxnSpLocks/>
          </p:cNvCxnSpPr>
          <p:nvPr/>
        </p:nvCxnSpPr>
        <p:spPr>
          <a:xfrm>
            <a:off x="10499837" y="2015405"/>
            <a:ext cx="0" cy="1555604"/>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9CFAC1-9001-75B8-33A8-96DFD124E04D}"/>
              </a:ext>
            </a:extLst>
          </p:cNvPr>
          <p:cNvCxnSpPr>
            <a:cxnSpLocks/>
          </p:cNvCxnSpPr>
          <p:nvPr/>
        </p:nvCxnSpPr>
        <p:spPr>
          <a:xfrm>
            <a:off x="3586419" y="2015405"/>
            <a:ext cx="0" cy="533831"/>
          </a:xfrm>
          <a:prstGeom prst="straightConnector1">
            <a:avLst/>
          </a:prstGeom>
          <a:ln w="34925">
            <a:solidFill>
              <a:srgbClr val="7030A0"/>
            </a:solidFill>
            <a:tailEnd type="triangle"/>
          </a:ln>
          <a:effectLst/>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02CC632-26B4-C01B-A030-F3E53E3E3CB5}"/>
              </a:ext>
            </a:extLst>
          </p:cNvPr>
          <p:cNvSpPr txBox="1"/>
          <p:nvPr/>
        </p:nvSpPr>
        <p:spPr>
          <a:xfrm>
            <a:off x="439326" y="4627378"/>
            <a:ext cx="4845906" cy="1631216"/>
          </a:xfrm>
          <a:prstGeom prst="rect">
            <a:avLst/>
          </a:prstGeom>
          <a:noFill/>
        </p:spPr>
        <p:txBody>
          <a:bodyPr wrap="square" rtlCol="0">
            <a:spAutoFit/>
          </a:bodyPr>
          <a:lstStyle/>
          <a:p>
            <a:r>
              <a:rPr lang="en-US" sz="2000" b="1" dirty="0">
                <a:solidFill>
                  <a:srgbClr val="7030A0"/>
                </a:solidFill>
              </a:rPr>
              <a:t>Takeaway: </a:t>
            </a:r>
            <a:r>
              <a:rPr lang="en-US" sz="2000" dirty="0">
                <a:solidFill>
                  <a:srgbClr val="7030A0"/>
                </a:solidFill>
              </a:rPr>
              <a:t>The larger this value is, the less nutritious a fish portfolio is. </a:t>
            </a:r>
          </a:p>
          <a:p>
            <a:endParaRPr lang="en-US" sz="2000" dirty="0">
              <a:solidFill>
                <a:srgbClr val="7030A0"/>
              </a:solidFill>
            </a:endParaRPr>
          </a:p>
          <a:p>
            <a:r>
              <a:rPr lang="en-US" sz="2000" dirty="0">
                <a:solidFill>
                  <a:srgbClr val="7030A0"/>
                </a:solidFill>
              </a:rPr>
              <a:t>Large value = less nutritious. </a:t>
            </a:r>
          </a:p>
          <a:p>
            <a:r>
              <a:rPr lang="en-US" sz="2000" dirty="0">
                <a:solidFill>
                  <a:srgbClr val="7030A0"/>
                </a:solidFill>
              </a:rPr>
              <a:t>Small value = more nutritious.</a:t>
            </a:r>
          </a:p>
        </p:txBody>
      </p:sp>
    </p:spTree>
    <p:extLst>
      <p:ext uri="{BB962C8B-B14F-4D97-AF65-F5344CB8AC3E}">
        <p14:creationId xmlns:p14="http://schemas.microsoft.com/office/powerpoint/2010/main" val="366254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31" grpId="0" animBg="1"/>
      <p:bldP spid="36" grpId="0"/>
      <p:bldP spid="37" grpId="0" animBg="1"/>
      <p:bldP spid="38" grpId="0"/>
      <p:bldP spid="44" grpId="0" animBg="1"/>
      <p:bldP spid="46" grpId="0"/>
      <p:bldP spid="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40347</TotalTime>
  <Words>2474</Words>
  <Application>Microsoft Macintosh PowerPoint</Application>
  <PresentationFormat>Widescreen</PresentationFormat>
  <Paragraphs>410</Paragraphs>
  <Slides>42</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from October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slides as of 10/27</vt:lpstr>
      <vt:lpstr>PowerPoint Presentation</vt:lpstr>
      <vt:lpstr>PowerPoint Presentation</vt:lpstr>
      <vt:lpstr>PowerPoint Presentation</vt:lpstr>
      <vt:lpstr>PowerPoint Presentation</vt:lpstr>
      <vt:lpstr>PowerPoint Presentation</vt:lpstr>
      <vt:lpstr>PowerPoint Presentation</vt:lpstr>
      <vt:lpstr>Past graphs and notes…</vt:lpstr>
      <vt:lpstr>PowerPoint Presentation</vt:lpstr>
      <vt:lpstr>PowerPoint Presentation</vt:lpstr>
      <vt:lpstr>PowerPoint Presentation</vt:lpstr>
      <vt:lpstr>PowerPoint Presentation</vt:lpstr>
      <vt:lpstr>PowerPoint Presentation</vt:lpstr>
      <vt:lpstr>PowerPoint Presentation</vt:lpstr>
      <vt:lpstr>Sebastian’s thoughts 20220929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Rose Bageant</dc:creator>
  <cp:lastModifiedBy>Elizabeth Rose Bageant</cp:lastModifiedBy>
  <cp:revision>22</cp:revision>
  <dcterms:created xsi:type="dcterms:W3CDTF">2022-08-30T17:46:00Z</dcterms:created>
  <dcterms:modified xsi:type="dcterms:W3CDTF">2022-11-01T15:54:35Z</dcterms:modified>
</cp:coreProperties>
</file>